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0gF5e5KVS/NVLePzMlLeQaJHC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35ffc03ea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35ffc03e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5ffc03ea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5ffc03e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5ffc03ea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035ffc03ea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5ffc03ea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035ffc03ea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35ffc03ea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035ffc03ea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35ffc03ea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035ffc03ea_2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35a268eb6_3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35a268eb6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35a268eb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35a268eb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35a268eb6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35a268eb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35a268eb6_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35a268eb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35a268eb6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35a268eb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35a268eb6_3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35a268eb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35a268eb6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35a268eb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35a268eb6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35a268eb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35a268eb6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35a268eb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35a268eb6_3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35a268eb6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35a268eb6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35a268eb6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35ffc03ea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35ffc03e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35ffc03ea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35ffc03e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35ffc03ea_2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35ffc03ea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35ffc03ea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35ffc03e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35ffc052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35ffc05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35ffc03e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35ffc03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35ffc03ea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35ffc03e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5ffc03ea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5ffc03e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p:nvPr>
            <p:ph idx="2" type="pic"/>
          </p:nvPr>
        </p:nvSpPr>
        <p:spPr>
          <a:xfrm>
            <a:off x="5183188" y="987425"/>
            <a:ext cx="6172200" cy="4873625"/>
          </a:xfrm>
          <a:prstGeom prst="rect">
            <a:avLst/>
          </a:prstGeom>
          <a:noFill/>
          <a:ln>
            <a:noFill/>
          </a:ln>
        </p:spPr>
      </p:sp>
      <p:sp>
        <p:nvSpPr>
          <p:cNvPr id="64" name="Google Shape;64;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 Id="rId10" Type="http://schemas.openxmlformats.org/officeDocument/2006/relationships/image" Target="../media/image20.jpg"/><Relationship Id="rId9" Type="http://schemas.openxmlformats.org/officeDocument/2006/relationships/image" Target="../media/image25.jpg"/><Relationship Id="rId5" Type="http://schemas.openxmlformats.org/officeDocument/2006/relationships/image" Target="../media/image19.jp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40.png"/><Relationship Id="rId6" Type="http://schemas.openxmlformats.org/officeDocument/2006/relationships/image" Target="../media/image34.jpg"/><Relationship Id="rId7" Type="http://schemas.openxmlformats.org/officeDocument/2006/relationships/image" Target="../media/image41.jpg"/><Relationship Id="rId8"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8.jp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jp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035ffc03ea_1_57"/>
          <p:cNvSpPr txBox="1"/>
          <p:nvPr>
            <p:ph type="ctrTitle"/>
          </p:nvPr>
        </p:nvSpPr>
        <p:spPr>
          <a:xfrm>
            <a:off x="1524000" y="588930"/>
            <a:ext cx="9144000" cy="3320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Comparison of YOLO with Anchor-Free Object Detection Model (FCOS)</a:t>
            </a:r>
            <a:endParaRPr/>
          </a:p>
        </p:txBody>
      </p:sp>
      <p:sp>
        <p:nvSpPr>
          <p:cNvPr id="85" name="Google Shape;85;g1035ffc03ea_1_57"/>
          <p:cNvSpPr txBox="1"/>
          <p:nvPr>
            <p:ph idx="1" type="subTitle"/>
          </p:nvPr>
        </p:nvSpPr>
        <p:spPr>
          <a:xfrm>
            <a:off x="1524000" y="4399928"/>
            <a:ext cx="9144000" cy="2059200"/>
          </a:xfrm>
          <a:prstGeom prst="rect">
            <a:avLst/>
          </a:prstGeom>
        </p:spPr>
        <p:txBody>
          <a:bodyPr anchorCtr="0" anchor="t" bIns="45700" lIns="91425" spcFirstLastPara="1" rIns="91425" wrap="square" tIns="45700">
            <a:normAutofit lnSpcReduction="20000"/>
          </a:bodyPr>
          <a:lstStyle/>
          <a:p>
            <a:pPr indent="0" lvl="0" marL="0" rtl="0" algn="ctr">
              <a:spcBef>
                <a:spcPts val="1000"/>
              </a:spcBef>
              <a:spcAft>
                <a:spcPts val="0"/>
              </a:spcAft>
              <a:buNone/>
            </a:pPr>
            <a:r>
              <a:rPr lang="en-US"/>
              <a:t>GNR 638 Course Project</a:t>
            </a:r>
            <a:endParaRPr/>
          </a:p>
          <a:p>
            <a:pPr indent="0" lvl="0" marL="0" rtl="0" algn="ctr">
              <a:spcBef>
                <a:spcPts val="1000"/>
              </a:spcBef>
              <a:spcAft>
                <a:spcPts val="0"/>
              </a:spcAft>
              <a:buNone/>
            </a:pPr>
            <a:r>
              <a:t/>
            </a:r>
            <a:endParaRPr/>
          </a:p>
          <a:p>
            <a:pPr indent="0" lvl="0" marL="0" rtl="0" algn="ctr">
              <a:spcBef>
                <a:spcPts val="1000"/>
              </a:spcBef>
              <a:spcAft>
                <a:spcPts val="0"/>
              </a:spcAft>
              <a:buNone/>
            </a:pPr>
            <a:r>
              <a:rPr lang="en-US"/>
              <a:t>Prathamesh Sachin Pilkhane</a:t>
            </a:r>
            <a:endParaRPr/>
          </a:p>
          <a:p>
            <a:pPr indent="0" lvl="0" marL="0" rtl="0" algn="ctr">
              <a:spcBef>
                <a:spcPts val="1000"/>
              </a:spcBef>
              <a:spcAft>
                <a:spcPts val="0"/>
              </a:spcAft>
              <a:buNone/>
            </a:pPr>
            <a:r>
              <a:rPr lang="en-US"/>
              <a:t>Pulkit Agarwal</a:t>
            </a:r>
            <a:endParaRPr/>
          </a:p>
          <a:p>
            <a:pPr indent="0" lvl="0" marL="0" rtl="0" algn="ctr">
              <a:spcBef>
                <a:spcPts val="1000"/>
              </a:spcBef>
              <a:spcAft>
                <a:spcPts val="0"/>
              </a:spcAft>
              <a:buNone/>
            </a:pPr>
            <a:r>
              <a:rPr lang="en-US"/>
              <a:t>Shashwat Garg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035ffc03ea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Advantages of FCOS</a:t>
            </a:r>
            <a:endParaRPr b="1">
              <a:latin typeface="Times New Roman"/>
              <a:ea typeface="Times New Roman"/>
              <a:cs typeface="Times New Roman"/>
              <a:sym typeface="Times New Roman"/>
            </a:endParaRPr>
          </a:p>
        </p:txBody>
      </p:sp>
      <p:sp>
        <p:nvSpPr>
          <p:cNvPr id="141" name="Google Shape;141;g1035ffc03ea_1_27"/>
          <p:cNvSpPr txBox="1"/>
          <p:nvPr>
            <p:ph idx="1" type="body"/>
          </p:nvPr>
        </p:nvSpPr>
        <p:spPr>
          <a:xfrm>
            <a:off x="838200" y="1481775"/>
            <a:ext cx="10515600" cy="5224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latin typeface="Times New Roman"/>
                <a:ea typeface="Times New Roman"/>
                <a:cs typeface="Times New Roman"/>
                <a:sym typeface="Times New Roman"/>
              </a:rPr>
              <a:t>The main boasting point of FCOS, is that there is no need to manually intervene and set anchors. The whole model is a stellar example of end-to-end deep learning, where solely convolution is used to detect objects.</a:t>
            </a:r>
            <a:endParaRPr>
              <a:latin typeface="Times New Roman"/>
              <a:ea typeface="Times New Roman"/>
              <a:cs typeface="Times New Roman"/>
              <a:sym typeface="Times New Roman"/>
            </a:endParaRPr>
          </a:p>
          <a:p>
            <a:pPr indent="0" lvl="0" marL="0" rtl="0" algn="l">
              <a:spcBef>
                <a:spcPts val="1000"/>
              </a:spcBef>
              <a:spcAft>
                <a:spcPts val="0"/>
              </a:spcAft>
              <a:buNone/>
            </a:pPr>
            <a:r>
              <a:rPr lang="en-US">
                <a:latin typeface="Times New Roman"/>
                <a:ea typeface="Times New Roman"/>
                <a:cs typeface="Times New Roman"/>
                <a:sym typeface="Times New Roman"/>
              </a:rPr>
              <a:t>Several factors used to train better are-</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b="1" lang="en-US">
                <a:latin typeface="Times New Roman"/>
                <a:ea typeface="Times New Roman"/>
                <a:cs typeface="Times New Roman"/>
                <a:sym typeface="Times New Roman"/>
              </a:rPr>
              <a:t>Classification Targets</a:t>
            </a:r>
            <a:r>
              <a:rPr lang="en-US">
                <a:latin typeface="Times New Roman"/>
                <a:ea typeface="Times New Roman"/>
                <a:cs typeface="Times New Roman"/>
                <a:sym typeface="Times New Roman"/>
              </a:rPr>
              <a:t>:- If positive overlap, they are labeled as the class of the box. Else, set as background class.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a:latin typeface="Times New Roman"/>
                <a:ea typeface="Times New Roman"/>
                <a:cs typeface="Times New Roman"/>
                <a:sym typeface="Times New Roman"/>
              </a:rPr>
              <a:t>Measure of center-ness</a:t>
            </a:r>
            <a:r>
              <a:rPr lang="en-US">
                <a:latin typeface="Times New Roman"/>
                <a:ea typeface="Times New Roman"/>
                <a:cs typeface="Times New Roman"/>
                <a:sym typeface="Times New Roman"/>
              </a:rPr>
              <a:t>:- The center-ness depicts the normalized distance from the location to the center of the object that the location is responsible for. This allows for faster training than </a:t>
            </a:r>
            <a:r>
              <a:rPr lang="en-US">
                <a:latin typeface="Times New Roman"/>
                <a:ea typeface="Times New Roman"/>
                <a:cs typeface="Times New Roman"/>
                <a:sym typeface="Times New Roman"/>
              </a:rPr>
              <a:t>using a linear model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a:latin typeface="Times New Roman"/>
                <a:ea typeface="Times New Roman"/>
                <a:cs typeface="Times New Roman"/>
                <a:sym typeface="Times New Roman"/>
              </a:rPr>
              <a:t>Also, the distances in the feature space are </a:t>
            </a:r>
            <a:r>
              <a:rPr b="1" lang="en-US">
                <a:latin typeface="Times New Roman"/>
                <a:ea typeface="Times New Roman"/>
                <a:cs typeface="Times New Roman"/>
                <a:sym typeface="Times New Roman"/>
              </a:rPr>
              <a:t>normalised</a:t>
            </a:r>
            <a:r>
              <a:rPr lang="en-US">
                <a:latin typeface="Times New Roman"/>
                <a:ea typeface="Times New Roman"/>
                <a:cs typeface="Times New Roman"/>
                <a:sym typeface="Times New Roman"/>
              </a:rPr>
              <a:t> while training to result in stabilized training in case of regression outliers</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035ffc03ea_2_81"/>
          <p:cNvSpPr txBox="1"/>
          <p:nvPr>
            <p:ph type="ctrTitle"/>
          </p:nvPr>
        </p:nvSpPr>
        <p:spPr>
          <a:xfrm>
            <a:off x="0" y="180670"/>
            <a:ext cx="8916900" cy="1068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Problem with YOLO</a:t>
            </a:r>
            <a:endParaRPr/>
          </a:p>
        </p:txBody>
      </p:sp>
      <p:sp>
        <p:nvSpPr>
          <p:cNvPr id="147" name="Google Shape;147;g1035ffc03ea_2_81"/>
          <p:cNvSpPr txBox="1"/>
          <p:nvPr/>
        </p:nvSpPr>
        <p:spPr>
          <a:xfrm>
            <a:off x="645268" y="1701045"/>
            <a:ext cx="3813300" cy="483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YOLO calculates the prior box dimensions with K-means clustering over the training ground truth boxes.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 distance metric for this process is based on IoU scores, which is a huge computational blackhole.</a:t>
            </a:r>
            <a:endParaRPr sz="2800">
              <a:solidFill>
                <a:schemeClr val="dk1"/>
              </a:solidFill>
              <a:latin typeface="Calibri"/>
              <a:ea typeface="Calibri"/>
              <a:cs typeface="Calibri"/>
              <a:sym typeface="Calibri"/>
            </a:endParaRPr>
          </a:p>
        </p:txBody>
      </p:sp>
      <p:pic>
        <p:nvPicPr>
          <p:cNvPr id="148" name="Google Shape;148;g1035ffc03ea_2_81"/>
          <p:cNvPicPr preferRelativeResize="0"/>
          <p:nvPr/>
        </p:nvPicPr>
        <p:blipFill rotWithShape="1">
          <a:blip r:embed="rId3">
            <a:alphaModFix/>
          </a:blip>
          <a:srcRect b="0" l="0" r="0" t="0"/>
          <a:stretch/>
        </p:blipFill>
        <p:spPr>
          <a:xfrm>
            <a:off x="4458510" y="1248991"/>
            <a:ext cx="7258050" cy="539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035ffc03ea_2_87"/>
          <p:cNvSpPr txBox="1"/>
          <p:nvPr>
            <p:ph type="title"/>
          </p:nvPr>
        </p:nvSpPr>
        <p:spPr>
          <a:xfrm>
            <a:off x="381000" y="17057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FCOS tackles this problem</a:t>
            </a:r>
            <a:endParaRPr/>
          </a:p>
        </p:txBody>
      </p:sp>
      <p:grpSp>
        <p:nvGrpSpPr>
          <p:cNvPr id="154" name="Google Shape;154;g1035ffc03ea_2_87"/>
          <p:cNvGrpSpPr/>
          <p:nvPr/>
        </p:nvGrpSpPr>
        <p:grpSpPr>
          <a:xfrm>
            <a:off x="136188" y="1496122"/>
            <a:ext cx="11375333" cy="5177100"/>
            <a:chOff x="0" y="182889"/>
            <a:chExt cx="11375333" cy="5177100"/>
          </a:xfrm>
        </p:grpSpPr>
        <p:sp>
          <p:nvSpPr>
            <p:cNvPr id="155" name="Google Shape;155;g1035ffc03ea_2_87"/>
            <p:cNvSpPr/>
            <p:nvPr/>
          </p:nvSpPr>
          <p:spPr>
            <a:xfrm>
              <a:off x="10760411" y="1307079"/>
              <a:ext cx="193200" cy="3574200"/>
            </a:xfrm>
            <a:prstGeom prst="rect">
              <a:avLst/>
            </a:prstGeom>
            <a:solidFill>
              <a:srgbClr val="BFC8E3">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035ffc03ea_2_87"/>
            <p:cNvSpPr/>
            <p:nvPr/>
          </p:nvSpPr>
          <p:spPr>
            <a:xfrm>
              <a:off x="3885233" y="411757"/>
              <a:ext cx="7490100" cy="4687200"/>
            </a:xfrm>
            <a:prstGeom prst="frame">
              <a:avLst>
                <a:gd fmla="val 5450" name="adj1"/>
              </a:avLst>
            </a:prstGeom>
            <a:solidFill>
              <a:srgbClr val="BFC8E3">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035ffc03ea_2_87"/>
            <p:cNvSpPr/>
            <p:nvPr/>
          </p:nvSpPr>
          <p:spPr>
            <a:xfrm>
              <a:off x="0" y="182889"/>
              <a:ext cx="3638400" cy="517710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035ffc03ea_2_87"/>
            <p:cNvSpPr/>
            <p:nvPr/>
          </p:nvSpPr>
          <p:spPr>
            <a:xfrm>
              <a:off x="1923999" y="4280230"/>
              <a:ext cx="4632900" cy="4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035ffc03ea_2_87"/>
            <p:cNvSpPr txBox="1"/>
            <p:nvPr/>
          </p:nvSpPr>
          <p:spPr>
            <a:xfrm>
              <a:off x="1923999" y="4280230"/>
              <a:ext cx="4632900" cy="424200"/>
            </a:xfrm>
            <a:prstGeom prst="rect">
              <a:avLst/>
            </a:prstGeom>
            <a:noFill/>
            <a:ln>
              <a:noFill/>
            </a:ln>
          </p:spPr>
          <p:txBody>
            <a:bodyPr anchorCtr="0" anchor="ctr" bIns="72375" lIns="193025" spcFirstLastPara="1" rIns="193025" wrap="square" tIns="72375">
              <a:noAutofit/>
            </a:bodyPr>
            <a:lstStyle/>
            <a:p>
              <a:pPr indent="0" lvl="0" marL="0" marR="0" rtl="0" algn="l">
                <a:lnSpc>
                  <a:spcPct val="90000"/>
                </a:lnSpc>
                <a:spcBef>
                  <a:spcPts val="0"/>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p:txBody>
        </p:sp>
        <p:sp>
          <p:nvSpPr>
            <p:cNvPr id="160" name="Google Shape;160;g1035ffc03ea_2_87"/>
            <p:cNvSpPr/>
            <p:nvPr/>
          </p:nvSpPr>
          <p:spPr>
            <a:xfrm>
              <a:off x="4245575" y="820684"/>
              <a:ext cx="6156600" cy="35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035ffc03ea_2_87"/>
            <p:cNvSpPr txBox="1"/>
            <p:nvPr/>
          </p:nvSpPr>
          <p:spPr>
            <a:xfrm>
              <a:off x="4245575" y="820684"/>
              <a:ext cx="6156600" cy="3574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Unlike anchor-based detectors, FCOS directly regresses the target bounding box at some location on the feature map.</a:t>
              </a:r>
              <a:endParaRPr/>
            </a:p>
            <a:p>
              <a:pPr indent="0" lvl="0" marL="0" marR="0" rtl="0" algn="l">
                <a:lnSpc>
                  <a:spcPct val="90000"/>
                </a:lnSpc>
                <a:spcBef>
                  <a:spcPts val="1120"/>
                </a:spcBef>
                <a:spcAft>
                  <a:spcPts val="0"/>
                </a:spcAft>
                <a:buClr>
                  <a:schemeClr val="dk1"/>
                </a:buClr>
                <a:buSzPts val="3200"/>
                <a:buFont typeface="Calibri"/>
                <a:buNone/>
              </a:pP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A location is considered a positive sample if it falls into the “center area” of some ground truth box.</a:t>
              </a:r>
              <a:endParaRPr sz="32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035ffc03ea_2_99"/>
          <p:cNvSpPr txBox="1"/>
          <p:nvPr>
            <p:ph type="title"/>
          </p:nvPr>
        </p:nvSpPr>
        <p:spPr>
          <a:xfrm>
            <a:off x="428017" y="245605"/>
            <a:ext cx="10566000" cy="1218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0721"/>
              <a:buFont typeface="Calibri"/>
              <a:buNone/>
            </a:pPr>
            <a:r>
              <a:rPr lang="en-US" sz="4850"/>
              <a:t>Tradeoff: Speed v/s Accuracy</a:t>
            </a:r>
            <a:br>
              <a:rPr lang="en-US" sz="4850"/>
            </a:br>
            <a:r>
              <a:rPr lang="en-US"/>
              <a:t>			</a:t>
            </a:r>
            <a:r>
              <a:rPr lang="en-US" sz="3400"/>
              <a:t>High-resolution images (1920x1280)</a:t>
            </a:r>
            <a:endParaRPr sz="3400"/>
          </a:p>
        </p:txBody>
      </p:sp>
      <p:pic>
        <p:nvPicPr>
          <p:cNvPr id="167" name="Google Shape;167;g1035ffc03ea_2_99"/>
          <p:cNvPicPr preferRelativeResize="0"/>
          <p:nvPr/>
        </p:nvPicPr>
        <p:blipFill rotWithShape="1">
          <a:blip r:embed="rId3">
            <a:alphaModFix/>
          </a:blip>
          <a:srcRect b="0" l="0" r="0" t="0"/>
          <a:stretch/>
        </p:blipFill>
        <p:spPr>
          <a:xfrm>
            <a:off x="87549" y="3034859"/>
            <a:ext cx="12192000" cy="300027"/>
          </a:xfrm>
          <a:prstGeom prst="rect">
            <a:avLst/>
          </a:prstGeom>
          <a:noFill/>
          <a:ln>
            <a:noFill/>
          </a:ln>
        </p:spPr>
      </p:pic>
      <p:pic>
        <p:nvPicPr>
          <p:cNvPr id="168" name="Google Shape;168;g1035ffc03ea_2_99"/>
          <p:cNvPicPr preferRelativeResize="0"/>
          <p:nvPr/>
        </p:nvPicPr>
        <p:blipFill rotWithShape="1">
          <a:blip r:embed="rId4">
            <a:alphaModFix/>
          </a:blip>
          <a:srcRect b="0" l="0" r="0" t="0"/>
          <a:stretch/>
        </p:blipFill>
        <p:spPr>
          <a:xfrm>
            <a:off x="0" y="3346876"/>
            <a:ext cx="12192001" cy="333014"/>
          </a:xfrm>
          <a:prstGeom prst="rect">
            <a:avLst/>
          </a:prstGeom>
          <a:noFill/>
          <a:ln>
            <a:noFill/>
          </a:ln>
        </p:spPr>
      </p:pic>
      <p:grpSp>
        <p:nvGrpSpPr>
          <p:cNvPr id="169" name="Google Shape;169;g1035ffc03ea_2_99"/>
          <p:cNvGrpSpPr/>
          <p:nvPr/>
        </p:nvGrpSpPr>
        <p:grpSpPr>
          <a:xfrm>
            <a:off x="256151" y="3998232"/>
            <a:ext cx="11193308" cy="2830416"/>
            <a:chOff x="40520" y="39272"/>
            <a:chExt cx="11193308" cy="2830416"/>
          </a:xfrm>
        </p:grpSpPr>
        <p:sp>
          <p:nvSpPr>
            <p:cNvPr id="170" name="Google Shape;170;g1035ffc03ea_2_99"/>
            <p:cNvSpPr/>
            <p:nvPr/>
          </p:nvSpPr>
          <p:spPr>
            <a:xfrm>
              <a:off x="3954028" y="39272"/>
              <a:ext cx="72798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035ffc03ea_2_99"/>
            <p:cNvSpPr txBox="1"/>
            <p:nvPr/>
          </p:nvSpPr>
          <p:spPr>
            <a:xfrm>
              <a:off x="3954028" y="210043"/>
              <a:ext cx="6767400" cy="1024500"/>
            </a:xfrm>
            <a:prstGeom prst="rect">
              <a:avLst/>
            </a:prstGeom>
            <a:noFill/>
            <a:ln>
              <a:noFill/>
            </a:ln>
          </p:spPr>
          <p:txBody>
            <a:bodyPr anchorCtr="0" anchor="t" bIns="13325" lIns="13325" spcFirstLastPara="1" rIns="13325" wrap="square" tIns="1332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Shows a training time of around 170ms, almost 10ms better than YOLO, and gets a mean AP of nearly 36</a:t>
              </a:r>
              <a:endParaRPr b="0" i="0" sz="2100" u="none" cap="none" strike="noStrike">
                <a:solidFill>
                  <a:schemeClr val="dk1"/>
                </a:solidFill>
                <a:latin typeface="Calibri"/>
                <a:ea typeface="Calibri"/>
                <a:cs typeface="Calibri"/>
                <a:sym typeface="Calibri"/>
              </a:endParaRPr>
            </a:p>
            <a:p>
              <a:pPr indent="-228600" lvl="1" marL="228600" marR="0" rtl="0" algn="l">
                <a:lnSpc>
                  <a:spcPct val="90000"/>
                </a:lnSpc>
                <a:spcBef>
                  <a:spcPts val="315"/>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Performs extremely well on large sized objects</a:t>
              </a:r>
              <a:endParaRPr b="0" i="0" sz="2100" u="none" cap="none" strike="noStrike">
                <a:solidFill>
                  <a:schemeClr val="dk1"/>
                </a:solidFill>
                <a:latin typeface="Calibri"/>
                <a:ea typeface="Calibri"/>
                <a:cs typeface="Calibri"/>
                <a:sym typeface="Calibri"/>
              </a:endParaRPr>
            </a:p>
          </p:txBody>
        </p:sp>
        <p:sp>
          <p:nvSpPr>
            <p:cNvPr id="172" name="Google Shape;172;g1035ffc03ea_2_99"/>
            <p:cNvSpPr/>
            <p:nvPr/>
          </p:nvSpPr>
          <p:spPr>
            <a:xfrm>
              <a:off x="40520" y="242750"/>
              <a:ext cx="3913500" cy="8814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035ffc03ea_2_99"/>
            <p:cNvSpPr txBox="1"/>
            <p:nvPr/>
          </p:nvSpPr>
          <p:spPr>
            <a:xfrm>
              <a:off x="83545" y="285775"/>
              <a:ext cx="3827400" cy="7953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FCOS with ResNet50 as feature-extractor</a:t>
              </a:r>
              <a:endParaRPr sz="2500">
                <a:solidFill>
                  <a:schemeClr val="lt1"/>
                </a:solidFill>
                <a:latin typeface="Calibri"/>
                <a:ea typeface="Calibri"/>
                <a:cs typeface="Calibri"/>
                <a:sym typeface="Calibri"/>
              </a:endParaRPr>
            </a:p>
          </p:txBody>
        </p:sp>
        <p:sp>
          <p:nvSpPr>
            <p:cNvPr id="174" name="Google Shape;174;g1035ffc03ea_2_99"/>
            <p:cNvSpPr/>
            <p:nvPr/>
          </p:nvSpPr>
          <p:spPr>
            <a:xfrm>
              <a:off x="3983792" y="1503488"/>
              <a:ext cx="72402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035ffc03ea_2_99"/>
            <p:cNvSpPr txBox="1"/>
            <p:nvPr/>
          </p:nvSpPr>
          <p:spPr>
            <a:xfrm>
              <a:off x="3983792" y="1674259"/>
              <a:ext cx="6728100" cy="1024500"/>
            </a:xfrm>
            <a:prstGeom prst="rect">
              <a:avLst/>
            </a:prstGeom>
            <a:noFill/>
            <a:ln>
              <a:noFill/>
            </a:ln>
          </p:spPr>
          <p:txBody>
            <a:bodyPr anchorCtr="0" anchor="t" bIns="13325" lIns="13325" spcFirstLastPara="1" rIns="13325" wrap="square" tIns="1332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Has a higher training time, but is faster during inference</a:t>
              </a:r>
              <a:endParaRPr b="0" i="0" sz="2100" u="none" cap="none" strike="noStrike">
                <a:solidFill>
                  <a:schemeClr val="dk1"/>
                </a:solidFill>
                <a:latin typeface="Calibri"/>
                <a:ea typeface="Calibri"/>
                <a:cs typeface="Calibri"/>
                <a:sym typeface="Calibri"/>
              </a:endParaRPr>
            </a:p>
            <a:p>
              <a:pPr indent="-228600" lvl="1" marL="228600" marR="0" rtl="0" algn="l">
                <a:lnSpc>
                  <a:spcPct val="90000"/>
                </a:lnSpc>
                <a:spcBef>
                  <a:spcPts val="315"/>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Performs better for smaller objects, and gets an overall mAP of 31 (worse than FCOS)</a:t>
              </a:r>
              <a:endParaRPr b="0" i="0" sz="2100" u="none" cap="none" strike="noStrike">
                <a:solidFill>
                  <a:schemeClr val="dk1"/>
                </a:solidFill>
                <a:latin typeface="Calibri"/>
                <a:ea typeface="Calibri"/>
                <a:cs typeface="Calibri"/>
                <a:sym typeface="Calibri"/>
              </a:endParaRPr>
            </a:p>
          </p:txBody>
        </p:sp>
        <p:sp>
          <p:nvSpPr>
            <p:cNvPr id="176" name="Google Shape;176;g1035ffc03ea_2_99"/>
            <p:cNvSpPr/>
            <p:nvPr/>
          </p:nvSpPr>
          <p:spPr>
            <a:xfrm>
              <a:off x="50261" y="1716233"/>
              <a:ext cx="3933600" cy="9399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035ffc03ea_2_99"/>
            <p:cNvSpPr txBox="1"/>
            <p:nvPr/>
          </p:nvSpPr>
          <p:spPr>
            <a:xfrm>
              <a:off x="96147" y="1762119"/>
              <a:ext cx="3841800" cy="8481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YOLOv3 with DarkNet53 as feature-extractor</a:t>
              </a:r>
              <a:endParaRPr sz="2500">
                <a:solidFill>
                  <a:schemeClr val="lt1"/>
                </a:solidFill>
                <a:latin typeface="Calibri"/>
                <a:ea typeface="Calibri"/>
                <a:cs typeface="Calibri"/>
                <a:sym typeface="Calibri"/>
              </a:endParaRPr>
            </a:p>
          </p:txBody>
        </p:sp>
      </p:grpSp>
      <p:pic>
        <p:nvPicPr>
          <p:cNvPr id="178" name="Google Shape;178;g1035ffc03ea_2_99"/>
          <p:cNvPicPr preferRelativeResize="0"/>
          <p:nvPr/>
        </p:nvPicPr>
        <p:blipFill rotWithShape="1">
          <a:blip r:embed="rId5">
            <a:alphaModFix/>
          </a:blip>
          <a:srcRect b="0" l="0" r="0" t="0"/>
          <a:stretch/>
        </p:blipFill>
        <p:spPr>
          <a:xfrm>
            <a:off x="0" y="1464210"/>
            <a:ext cx="12192001" cy="1579937"/>
          </a:xfrm>
          <a:prstGeom prst="rect">
            <a:avLst/>
          </a:prstGeom>
          <a:noFill/>
          <a:ln>
            <a:noFill/>
          </a:ln>
        </p:spPr>
      </p:pic>
      <p:pic>
        <p:nvPicPr>
          <p:cNvPr id="179" name="Google Shape;179;g1035ffc03ea_2_99"/>
          <p:cNvPicPr preferRelativeResize="0"/>
          <p:nvPr/>
        </p:nvPicPr>
        <p:blipFill>
          <a:blip r:embed="rId6">
            <a:alphaModFix/>
          </a:blip>
          <a:stretch>
            <a:fillRect/>
          </a:stretch>
        </p:blipFill>
        <p:spPr>
          <a:xfrm>
            <a:off x="6635825" y="3679900"/>
            <a:ext cx="5393175" cy="30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1035ffc03ea_2_115"/>
          <p:cNvPicPr preferRelativeResize="0"/>
          <p:nvPr/>
        </p:nvPicPr>
        <p:blipFill rotWithShape="1">
          <a:blip r:embed="rId3">
            <a:alphaModFix/>
          </a:blip>
          <a:srcRect b="0" l="0" r="0" t="0"/>
          <a:stretch/>
        </p:blipFill>
        <p:spPr>
          <a:xfrm>
            <a:off x="0" y="1372620"/>
            <a:ext cx="12191999" cy="1505749"/>
          </a:xfrm>
          <a:prstGeom prst="rect">
            <a:avLst/>
          </a:prstGeom>
          <a:noFill/>
          <a:ln>
            <a:noFill/>
          </a:ln>
        </p:spPr>
      </p:pic>
      <p:pic>
        <p:nvPicPr>
          <p:cNvPr id="185" name="Google Shape;185;g1035ffc03ea_2_115"/>
          <p:cNvPicPr preferRelativeResize="0"/>
          <p:nvPr/>
        </p:nvPicPr>
        <p:blipFill rotWithShape="1">
          <a:blip r:embed="rId4">
            <a:alphaModFix/>
          </a:blip>
          <a:srcRect b="0" l="0" r="0" t="0"/>
          <a:stretch/>
        </p:blipFill>
        <p:spPr>
          <a:xfrm>
            <a:off x="0" y="2845024"/>
            <a:ext cx="12192000" cy="311910"/>
          </a:xfrm>
          <a:prstGeom prst="rect">
            <a:avLst/>
          </a:prstGeom>
          <a:noFill/>
          <a:ln>
            <a:noFill/>
          </a:ln>
        </p:spPr>
      </p:pic>
      <p:pic>
        <p:nvPicPr>
          <p:cNvPr id="186" name="Google Shape;186;g1035ffc03ea_2_115"/>
          <p:cNvPicPr preferRelativeResize="0"/>
          <p:nvPr/>
        </p:nvPicPr>
        <p:blipFill rotWithShape="1">
          <a:blip r:embed="rId5">
            <a:alphaModFix/>
          </a:blip>
          <a:srcRect b="0" l="0" r="0" t="0"/>
          <a:stretch/>
        </p:blipFill>
        <p:spPr>
          <a:xfrm>
            <a:off x="0" y="3191473"/>
            <a:ext cx="12191998" cy="358318"/>
          </a:xfrm>
          <a:prstGeom prst="rect">
            <a:avLst/>
          </a:prstGeom>
          <a:noFill/>
          <a:ln>
            <a:noFill/>
          </a:ln>
        </p:spPr>
      </p:pic>
      <p:sp>
        <p:nvSpPr>
          <p:cNvPr id="187" name="Google Shape;187;g1035ffc03ea_2_115"/>
          <p:cNvSpPr txBox="1"/>
          <p:nvPr/>
        </p:nvSpPr>
        <p:spPr>
          <a:xfrm>
            <a:off x="428017" y="245604"/>
            <a:ext cx="10566000" cy="121860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Tradeoff: Speed v/s Accuracy</a:t>
            </a:r>
            <a:br>
              <a:rPr lang="en-US" sz="4400">
                <a:solidFill>
                  <a:schemeClr val="dk1"/>
                </a:solidFill>
                <a:latin typeface="Calibri"/>
                <a:ea typeface="Calibri"/>
                <a:cs typeface="Calibri"/>
                <a:sym typeface="Calibri"/>
              </a:rPr>
            </a:br>
            <a:r>
              <a:rPr lang="en-US" sz="4400">
                <a:solidFill>
                  <a:schemeClr val="dk1"/>
                </a:solidFill>
                <a:latin typeface="Calibri"/>
                <a:ea typeface="Calibri"/>
                <a:cs typeface="Calibri"/>
                <a:sym typeface="Calibri"/>
              </a:rPr>
              <a:t>			</a:t>
            </a:r>
            <a:r>
              <a:rPr lang="en-US" sz="3100">
                <a:solidFill>
                  <a:schemeClr val="dk1"/>
                </a:solidFill>
                <a:latin typeface="Calibri"/>
                <a:ea typeface="Calibri"/>
                <a:cs typeface="Calibri"/>
                <a:sym typeface="Calibri"/>
              </a:rPr>
              <a:t>Low-resolution images (1920x886)</a:t>
            </a:r>
            <a:endParaRPr sz="4400">
              <a:solidFill>
                <a:schemeClr val="dk1"/>
              </a:solidFill>
              <a:latin typeface="Calibri"/>
              <a:ea typeface="Calibri"/>
              <a:cs typeface="Calibri"/>
              <a:sym typeface="Calibri"/>
            </a:endParaRPr>
          </a:p>
        </p:txBody>
      </p:sp>
      <p:grpSp>
        <p:nvGrpSpPr>
          <p:cNvPr id="188" name="Google Shape;188;g1035ffc03ea_2_115"/>
          <p:cNvGrpSpPr/>
          <p:nvPr/>
        </p:nvGrpSpPr>
        <p:grpSpPr>
          <a:xfrm>
            <a:off x="256151" y="3998232"/>
            <a:ext cx="11193308" cy="2830416"/>
            <a:chOff x="40520" y="39272"/>
            <a:chExt cx="11193308" cy="2830416"/>
          </a:xfrm>
        </p:grpSpPr>
        <p:sp>
          <p:nvSpPr>
            <p:cNvPr id="189" name="Google Shape;189;g1035ffc03ea_2_115"/>
            <p:cNvSpPr/>
            <p:nvPr/>
          </p:nvSpPr>
          <p:spPr>
            <a:xfrm>
              <a:off x="3954028" y="39272"/>
              <a:ext cx="72798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35ffc03ea_2_115"/>
            <p:cNvSpPr txBox="1"/>
            <p:nvPr/>
          </p:nvSpPr>
          <p:spPr>
            <a:xfrm>
              <a:off x="3954028" y="210043"/>
              <a:ext cx="6767400" cy="102450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Has a faster training time of around 75ms, and takes nearly the same time as YOLO during inference</a:t>
              </a:r>
              <a:endParaRPr b="0" i="0" sz="2000" u="none" cap="none" strike="noStrike">
                <a:solidFill>
                  <a:schemeClr val="dk1"/>
                </a:solidFill>
                <a:latin typeface="Calibri"/>
                <a:ea typeface="Calibri"/>
                <a:cs typeface="Calibri"/>
                <a:sym typeface="Calibri"/>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Again outperforms YOLO for large objects, but worse otherwise</a:t>
              </a:r>
              <a:endParaRPr b="0" i="0" sz="2000" u="none" cap="none" strike="noStrike">
                <a:solidFill>
                  <a:schemeClr val="dk1"/>
                </a:solidFill>
                <a:latin typeface="Calibri"/>
                <a:ea typeface="Calibri"/>
                <a:cs typeface="Calibri"/>
                <a:sym typeface="Calibri"/>
              </a:endParaRPr>
            </a:p>
          </p:txBody>
        </p:sp>
        <p:sp>
          <p:nvSpPr>
            <p:cNvPr id="191" name="Google Shape;191;g1035ffc03ea_2_115"/>
            <p:cNvSpPr/>
            <p:nvPr/>
          </p:nvSpPr>
          <p:spPr>
            <a:xfrm>
              <a:off x="40520" y="242750"/>
              <a:ext cx="3913500" cy="8814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035ffc03ea_2_115"/>
            <p:cNvSpPr txBox="1"/>
            <p:nvPr/>
          </p:nvSpPr>
          <p:spPr>
            <a:xfrm>
              <a:off x="83545" y="285775"/>
              <a:ext cx="3827400" cy="7953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FCOS with ResNet50 as feature-extractor</a:t>
              </a:r>
              <a:endParaRPr sz="2500">
                <a:solidFill>
                  <a:schemeClr val="lt1"/>
                </a:solidFill>
                <a:latin typeface="Calibri"/>
                <a:ea typeface="Calibri"/>
                <a:cs typeface="Calibri"/>
                <a:sym typeface="Calibri"/>
              </a:endParaRPr>
            </a:p>
          </p:txBody>
        </p:sp>
        <p:sp>
          <p:nvSpPr>
            <p:cNvPr id="193" name="Google Shape;193;g1035ffc03ea_2_115"/>
            <p:cNvSpPr/>
            <p:nvPr/>
          </p:nvSpPr>
          <p:spPr>
            <a:xfrm>
              <a:off x="3983792" y="1503488"/>
              <a:ext cx="7240200" cy="1366200"/>
            </a:xfrm>
            <a:prstGeom prst="rightArrow">
              <a:avLst>
                <a:gd fmla="val 75000" name="adj1"/>
                <a:gd fmla="val 50000" name="adj2"/>
              </a:avLst>
            </a:prstGeom>
            <a:solidFill>
              <a:srgbClr val="CCD3EA">
                <a:alpha val="89800"/>
              </a:srgbClr>
            </a:solidFill>
            <a:ln cap="flat" cmpd="sng" w="12700">
              <a:solidFill>
                <a:srgbClr val="CCD3EA">
                  <a:alpha val="89800"/>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35ffc03ea_2_115"/>
            <p:cNvSpPr txBox="1"/>
            <p:nvPr/>
          </p:nvSpPr>
          <p:spPr>
            <a:xfrm>
              <a:off x="3983792" y="1674259"/>
              <a:ext cx="6728100" cy="1024500"/>
            </a:xfrm>
            <a:prstGeom prst="rect">
              <a:avLst/>
            </a:prstGeom>
            <a:noFill/>
            <a:ln>
              <a:noFill/>
            </a:ln>
          </p:spPr>
          <p:txBody>
            <a:bodyPr anchorCtr="0" anchor="t" bIns="12700" lIns="12700" spcFirstLastPara="1" rIns="12700" wrap="square" tIns="12700">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Gets an mAP of 30, compared to 27 for FCOS</a:t>
              </a:r>
              <a:endParaRPr b="0" i="0" sz="2000" u="none" cap="none" strike="noStrike">
                <a:solidFill>
                  <a:schemeClr val="dk1"/>
                </a:solidFill>
                <a:latin typeface="Calibri"/>
                <a:ea typeface="Calibri"/>
                <a:cs typeface="Calibri"/>
                <a:sym typeface="Calibri"/>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Training time closer to FCOS as compared to the situation of higher resolution images, better mAP on smaller objects</a:t>
              </a:r>
              <a:endParaRPr b="0" i="0" sz="2000" u="none" cap="none" strike="noStrike">
                <a:solidFill>
                  <a:schemeClr val="dk1"/>
                </a:solidFill>
                <a:latin typeface="Calibri"/>
                <a:ea typeface="Calibri"/>
                <a:cs typeface="Calibri"/>
                <a:sym typeface="Calibri"/>
              </a:endParaRPr>
            </a:p>
            <a:p>
              <a:pPr indent="-101600" lvl="1" marL="228600" marR="0" rtl="0" algn="l">
                <a:lnSpc>
                  <a:spcPct val="90000"/>
                </a:lnSpc>
                <a:spcBef>
                  <a:spcPts val="3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5" name="Google Shape;195;g1035ffc03ea_2_115"/>
            <p:cNvSpPr/>
            <p:nvPr/>
          </p:nvSpPr>
          <p:spPr>
            <a:xfrm>
              <a:off x="50261" y="1716233"/>
              <a:ext cx="3933600" cy="939900"/>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035ffc03ea_2_115"/>
            <p:cNvSpPr txBox="1"/>
            <p:nvPr/>
          </p:nvSpPr>
          <p:spPr>
            <a:xfrm>
              <a:off x="96147" y="1762119"/>
              <a:ext cx="3841800" cy="848100"/>
            </a:xfrm>
            <a:prstGeom prst="rect">
              <a:avLst/>
            </a:prstGeom>
            <a:noFill/>
            <a:ln>
              <a:noFill/>
            </a:ln>
          </p:spPr>
          <p:txBody>
            <a:bodyPr anchorCtr="0" anchor="ctr" bIns="47625" lIns="95250" spcFirstLastPara="1" rIns="95250" wrap="square" tIns="47625">
              <a:noAutofit/>
            </a:bodyPr>
            <a:lstStyle/>
            <a:p>
              <a:pPr indent="0" lvl="0" marL="0" marR="0" rtl="0" algn="ct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YOLOv3 with DarkNet53 as feature-extractor</a:t>
              </a:r>
              <a:endParaRPr sz="2500">
                <a:solidFill>
                  <a:schemeClr val="lt1"/>
                </a:solidFill>
                <a:latin typeface="Calibri"/>
                <a:ea typeface="Calibri"/>
                <a:cs typeface="Calibri"/>
                <a:sym typeface="Calibri"/>
              </a:endParaRPr>
            </a:p>
          </p:txBody>
        </p:sp>
      </p:grpSp>
      <p:pic>
        <p:nvPicPr>
          <p:cNvPr id="197" name="Google Shape;197;g1035ffc03ea_2_115"/>
          <p:cNvPicPr preferRelativeResize="0"/>
          <p:nvPr/>
        </p:nvPicPr>
        <p:blipFill>
          <a:blip r:embed="rId6">
            <a:alphaModFix/>
          </a:blip>
          <a:stretch>
            <a:fillRect/>
          </a:stretch>
        </p:blipFill>
        <p:spPr>
          <a:xfrm>
            <a:off x="6635825" y="3603700"/>
            <a:ext cx="5393175" cy="30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35a268eb6_3_6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TESTS OF COMPARISON</a:t>
            </a:r>
            <a:endParaRPr/>
          </a:p>
        </p:txBody>
      </p:sp>
      <p:sp>
        <p:nvSpPr>
          <p:cNvPr id="203" name="Google Shape;203;g1035a268eb6_3_6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We have sampled a set of images from the net and ran the FCOS and YOLO on each of the images. We have set the YOLO threshold at 50%.</a:t>
            </a:r>
            <a:endParaRPr/>
          </a:p>
          <a:p>
            <a:pPr indent="0" lvl="0" marL="0" rtl="0" algn="l">
              <a:spcBef>
                <a:spcPts val="1000"/>
              </a:spcBef>
              <a:spcAft>
                <a:spcPts val="0"/>
              </a:spcAft>
              <a:buNone/>
            </a:pPr>
            <a:r>
              <a:rPr lang="en-US"/>
              <a:t>We observe some generic differences between the models and also some very specific differences in specific conditions like low resolution, fog, dark </a:t>
            </a:r>
            <a:r>
              <a:rPr lang="en-US"/>
              <a:t>images.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We will go over the different examples and also list down our observations for each of them. Let’s start!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
          <p:cNvPicPr preferRelativeResize="0"/>
          <p:nvPr/>
        </p:nvPicPr>
        <p:blipFill>
          <a:blip r:embed="rId3">
            <a:alphaModFix/>
          </a:blip>
          <a:stretch>
            <a:fillRect/>
          </a:stretch>
        </p:blipFill>
        <p:spPr>
          <a:xfrm>
            <a:off x="407700" y="725050"/>
            <a:ext cx="4762500" cy="2676525"/>
          </a:xfrm>
          <a:prstGeom prst="rect">
            <a:avLst/>
          </a:prstGeom>
          <a:noFill/>
          <a:ln>
            <a:noFill/>
          </a:ln>
        </p:spPr>
      </p:pic>
      <p:pic>
        <p:nvPicPr>
          <p:cNvPr id="209" name="Google Shape;209;p4"/>
          <p:cNvPicPr preferRelativeResize="0"/>
          <p:nvPr/>
        </p:nvPicPr>
        <p:blipFill>
          <a:blip r:embed="rId4">
            <a:alphaModFix/>
          </a:blip>
          <a:stretch>
            <a:fillRect/>
          </a:stretch>
        </p:blipFill>
        <p:spPr>
          <a:xfrm>
            <a:off x="6901400" y="680225"/>
            <a:ext cx="4922025" cy="2766175"/>
          </a:xfrm>
          <a:prstGeom prst="rect">
            <a:avLst/>
          </a:prstGeom>
          <a:noFill/>
          <a:ln>
            <a:noFill/>
          </a:ln>
        </p:spPr>
      </p:pic>
      <p:sp>
        <p:nvSpPr>
          <p:cNvPr id="210" name="Google Shape;210;p4"/>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11" name="Google Shape;211;p4"/>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12" name="Google Shape;212;p4"/>
          <p:cNvSpPr txBox="1"/>
          <p:nvPr/>
        </p:nvSpPr>
        <p:spPr>
          <a:xfrm>
            <a:off x="478975" y="3701150"/>
            <a:ext cx="11234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It is clear how both YOLO and FCOS can achieve really good level of predictions in dark images, with less light. In general, FCOS tends to </a:t>
            </a:r>
            <a:r>
              <a:rPr lang="en-US" sz="3000">
                <a:latin typeface="Times New Roman"/>
                <a:ea typeface="Times New Roman"/>
                <a:cs typeface="Times New Roman"/>
                <a:sym typeface="Times New Roman"/>
              </a:rPr>
              <a:t>over-identify</a:t>
            </a:r>
            <a:r>
              <a:rPr lang="en-US" sz="3000">
                <a:latin typeface="Times New Roman"/>
                <a:ea typeface="Times New Roman"/>
                <a:cs typeface="Times New Roman"/>
                <a:sym typeface="Times New Roman"/>
              </a:rPr>
              <a:t> the objects in the images. We see how it observes 2 instances of car for the same car and also identifies another car as a </a:t>
            </a:r>
            <a:r>
              <a:rPr lang="en-US" sz="3000">
                <a:latin typeface="Times New Roman"/>
                <a:ea typeface="Times New Roman"/>
                <a:cs typeface="Times New Roman"/>
                <a:sym typeface="Times New Roman"/>
              </a:rPr>
              <a:t>Motorcycle</a:t>
            </a:r>
            <a:r>
              <a:rPr lang="en-US" sz="3000">
                <a:latin typeface="Times New Roman"/>
                <a:ea typeface="Times New Roman"/>
                <a:cs typeface="Times New Roman"/>
                <a:sym typeface="Times New Roman"/>
              </a:rPr>
              <a:t>. Yolo also fails in this case, but it </a:t>
            </a:r>
            <a:r>
              <a:rPr lang="en-US" sz="3000">
                <a:latin typeface="Times New Roman"/>
                <a:ea typeface="Times New Roman"/>
                <a:cs typeface="Times New Roman"/>
                <a:sym typeface="Times New Roman"/>
              </a:rPr>
              <a:t>doesn't</a:t>
            </a:r>
            <a:r>
              <a:rPr lang="en-US" sz="3000">
                <a:latin typeface="Times New Roman"/>
                <a:ea typeface="Times New Roman"/>
                <a:cs typeface="Times New Roman"/>
                <a:sym typeface="Times New Roman"/>
              </a:rPr>
              <a:t> predict wrong. It just </a:t>
            </a:r>
            <a:r>
              <a:rPr lang="en-US" sz="3000">
                <a:latin typeface="Times New Roman"/>
                <a:ea typeface="Times New Roman"/>
                <a:cs typeface="Times New Roman"/>
                <a:sym typeface="Times New Roman"/>
              </a:rPr>
              <a:t>doesn't</a:t>
            </a:r>
            <a:r>
              <a:rPr lang="en-US" sz="3000">
                <a:latin typeface="Times New Roman"/>
                <a:ea typeface="Times New Roman"/>
                <a:cs typeface="Times New Roman"/>
                <a:sym typeface="Times New Roman"/>
              </a:rPr>
              <a:t> identify the smaller objects.</a:t>
            </a:r>
            <a:endParaRPr sz="3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1035a268eb6_3_0"/>
          <p:cNvPicPr preferRelativeResize="0"/>
          <p:nvPr/>
        </p:nvPicPr>
        <p:blipFill>
          <a:blip r:embed="rId3">
            <a:alphaModFix/>
          </a:blip>
          <a:stretch>
            <a:fillRect/>
          </a:stretch>
        </p:blipFill>
        <p:spPr>
          <a:xfrm>
            <a:off x="299800" y="736147"/>
            <a:ext cx="4922099" cy="3683640"/>
          </a:xfrm>
          <a:prstGeom prst="rect">
            <a:avLst/>
          </a:prstGeom>
          <a:noFill/>
          <a:ln>
            <a:noFill/>
          </a:ln>
        </p:spPr>
      </p:pic>
      <p:pic>
        <p:nvPicPr>
          <p:cNvPr id="218" name="Google Shape;218;g1035a268eb6_3_0"/>
          <p:cNvPicPr preferRelativeResize="0"/>
          <p:nvPr/>
        </p:nvPicPr>
        <p:blipFill>
          <a:blip r:embed="rId4">
            <a:alphaModFix/>
          </a:blip>
          <a:stretch>
            <a:fillRect/>
          </a:stretch>
        </p:blipFill>
        <p:spPr>
          <a:xfrm>
            <a:off x="7052963" y="685975"/>
            <a:ext cx="5056174" cy="3783975"/>
          </a:xfrm>
          <a:prstGeom prst="rect">
            <a:avLst/>
          </a:prstGeom>
          <a:noFill/>
          <a:ln>
            <a:noFill/>
          </a:ln>
        </p:spPr>
      </p:pic>
      <p:sp>
        <p:nvSpPr>
          <p:cNvPr id="219" name="Google Shape;219;g1035a268eb6_3_0"/>
          <p:cNvSpPr txBox="1"/>
          <p:nvPr/>
        </p:nvSpPr>
        <p:spPr>
          <a:xfrm>
            <a:off x="7119988" y="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20" name="Google Shape;220;g1035a268eb6_3_0"/>
          <p:cNvSpPr txBox="1"/>
          <p:nvPr/>
        </p:nvSpPr>
        <p:spPr>
          <a:xfrm>
            <a:off x="-12" y="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
        <p:nvSpPr>
          <p:cNvPr id="221" name="Google Shape;221;g1035a268eb6_3_0"/>
          <p:cNvSpPr txBox="1"/>
          <p:nvPr/>
        </p:nvSpPr>
        <p:spPr>
          <a:xfrm>
            <a:off x="76350" y="4622350"/>
            <a:ext cx="12192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Both predict the objects which were occluded, by a box which probably covers the objects. </a:t>
            </a:r>
            <a:br>
              <a:rPr lang="en-US" sz="3000">
                <a:latin typeface="Times New Roman"/>
                <a:ea typeface="Times New Roman"/>
                <a:cs typeface="Times New Roman"/>
                <a:sym typeface="Times New Roman"/>
              </a:rPr>
            </a:br>
            <a:r>
              <a:rPr lang="en-US" sz="3000">
                <a:latin typeface="Times New Roman"/>
                <a:ea typeface="Times New Roman"/>
                <a:cs typeface="Times New Roman"/>
                <a:sym typeface="Times New Roman"/>
              </a:rPr>
              <a:t>Another observation is the fact that FCOS is highly scale invariant, and predicted even the smaller objects such as the background cars and the person</a:t>
            </a:r>
            <a:endParaRPr sz="3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1035a268eb6_3_3"/>
          <p:cNvPicPr preferRelativeResize="0"/>
          <p:nvPr/>
        </p:nvPicPr>
        <p:blipFill>
          <a:blip r:embed="rId3">
            <a:alphaModFix/>
          </a:blip>
          <a:stretch>
            <a:fillRect/>
          </a:stretch>
        </p:blipFill>
        <p:spPr>
          <a:xfrm>
            <a:off x="6458300" y="734900"/>
            <a:ext cx="5365176" cy="2982150"/>
          </a:xfrm>
          <a:prstGeom prst="rect">
            <a:avLst/>
          </a:prstGeom>
          <a:noFill/>
          <a:ln>
            <a:noFill/>
          </a:ln>
        </p:spPr>
      </p:pic>
      <p:pic>
        <p:nvPicPr>
          <p:cNvPr id="227" name="Google Shape;227;g1035a268eb6_3_3"/>
          <p:cNvPicPr preferRelativeResize="0"/>
          <p:nvPr/>
        </p:nvPicPr>
        <p:blipFill>
          <a:blip r:embed="rId4">
            <a:alphaModFix/>
          </a:blip>
          <a:stretch>
            <a:fillRect/>
          </a:stretch>
        </p:blipFill>
        <p:spPr>
          <a:xfrm>
            <a:off x="152400" y="734900"/>
            <a:ext cx="5607126" cy="2982150"/>
          </a:xfrm>
          <a:prstGeom prst="rect">
            <a:avLst/>
          </a:prstGeom>
          <a:noFill/>
          <a:ln>
            <a:noFill/>
          </a:ln>
        </p:spPr>
      </p:pic>
      <p:sp>
        <p:nvSpPr>
          <p:cNvPr id="228" name="Google Shape;228;g1035a268eb6_3_3"/>
          <p:cNvSpPr txBox="1"/>
          <p:nvPr/>
        </p:nvSpPr>
        <p:spPr>
          <a:xfrm>
            <a:off x="13260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29" name="Google Shape;229;g1035a268eb6_3_3"/>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30" name="Google Shape;230;g1035a268eb6_3_3"/>
          <p:cNvSpPr txBox="1"/>
          <p:nvPr/>
        </p:nvSpPr>
        <p:spPr>
          <a:xfrm>
            <a:off x="385125" y="4058525"/>
            <a:ext cx="38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1" name="Google Shape;231;g1035a268eb6_3_3"/>
          <p:cNvSpPr txBox="1"/>
          <p:nvPr/>
        </p:nvSpPr>
        <p:spPr>
          <a:xfrm>
            <a:off x="311050" y="3777075"/>
            <a:ext cx="11331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When images are </a:t>
            </a:r>
            <a:r>
              <a:rPr lang="en-US" sz="2800">
                <a:latin typeface="Times New Roman"/>
                <a:ea typeface="Times New Roman"/>
                <a:cs typeface="Times New Roman"/>
                <a:sym typeface="Times New Roman"/>
              </a:rPr>
              <a:t>foggy</a:t>
            </a:r>
            <a:r>
              <a:rPr lang="en-US" sz="2800">
                <a:latin typeface="Times New Roman"/>
                <a:ea typeface="Times New Roman"/>
                <a:cs typeface="Times New Roman"/>
                <a:sym typeface="Times New Roman"/>
              </a:rPr>
              <a:t> , FCOS sometimes overpredicts the objects while YOLO fails to detect objects. This has been observed in the above images along with the results on the next page. In case of large amounts of fog as in the rightmost car image, we can see that both models fall prey to noise occlusion, thus none of the models is able to detect the objects.</a:t>
            </a:r>
            <a:endParaRPr sz="28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1035a268eb6_3_13"/>
          <p:cNvPicPr preferRelativeResize="0"/>
          <p:nvPr/>
        </p:nvPicPr>
        <p:blipFill>
          <a:blip r:embed="rId3">
            <a:alphaModFix/>
          </a:blip>
          <a:stretch>
            <a:fillRect/>
          </a:stretch>
        </p:blipFill>
        <p:spPr>
          <a:xfrm>
            <a:off x="6622025" y="3994725"/>
            <a:ext cx="2466975" cy="1847850"/>
          </a:xfrm>
          <a:prstGeom prst="rect">
            <a:avLst/>
          </a:prstGeom>
          <a:noFill/>
          <a:ln>
            <a:noFill/>
          </a:ln>
        </p:spPr>
      </p:pic>
      <p:pic>
        <p:nvPicPr>
          <p:cNvPr id="237" name="Google Shape;237;g1035a268eb6_3_13"/>
          <p:cNvPicPr preferRelativeResize="0"/>
          <p:nvPr/>
        </p:nvPicPr>
        <p:blipFill>
          <a:blip r:embed="rId4">
            <a:alphaModFix/>
          </a:blip>
          <a:stretch>
            <a:fillRect/>
          </a:stretch>
        </p:blipFill>
        <p:spPr>
          <a:xfrm>
            <a:off x="9189825" y="3994725"/>
            <a:ext cx="2857500" cy="1847850"/>
          </a:xfrm>
          <a:prstGeom prst="rect">
            <a:avLst/>
          </a:prstGeom>
          <a:noFill/>
          <a:ln>
            <a:noFill/>
          </a:ln>
        </p:spPr>
      </p:pic>
      <p:pic>
        <p:nvPicPr>
          <p:cNvPr id="238" name="Google Shape;238;g1035a268eb6_3_13"/>
          <p:cNvPicPr preferRelativeResize="0"/>
          <p:nvPr/>
        </p:nvPicPr>
        <p:blipFill>
          <a:blip r:embed="rId5">
            <a:alphaModFix/>
          </a:blip>
          <a:stretch>
            <a:fillRect/>
          </a:stretch>
        </p:blipFill>
        <p:spPr>
          <a:xfrm>
            <a:off x="384863" y="3994725"/>
            <a:ext cx="2466975" cy="1847850"/>
          </a:xfrm>
          <a:prstGeom prst="rect">
            <a:avLst/>
          </a:prstGeom>
          <a:noFill/>
          <a:ln>
            <a:noFill/>
          </a:ln>
        </p:spPr>
      </p:pic>
      <p:pic>
        <p:nvPicPr>
          <p:cNvPr id="239" name="Google Shape;239;g1035a268eb6_3_13"/>
          <p:cNvPicPr preferRelativeResize="0"/>
          <p:nvPr/>
        </p:nvPicPr>
        <p:blipFill>
          <a:blip r:embed="rId6">
            <a:alphaModFix/>
          </a:blip>
          <a:stretch>
            <a:fillRect/>
          </a:stretch>
        </p:blipFill>
        <p:spPr>
          <a:xfrm>
            <a:off x="6332325" y="804400"/>
            <a:ext cx="2857500" cy="2143125"/>
          </a:xfrm>
          <a:prstGeom prst="rect">
            <a:avLst/>
          </a:prstGeom>
          <a:noFill/>
          <a:ln>
            <a:noFill/>
          </a:ln>
        </p:spPr>
      </p:pic>
      <p:pic>
        <p:nvPicPr>
          <p:cNvPr id="240" name="Google Shape;240;g1035a268eb6_3_13"/>
          <p:cNvPicPr preferRelativeResize="0"/>
          <p:nvPr/>
        </p:nvPicPr>
        <p:blipFill>
          <a:blip r:embed="rId7">
            <a:alphaModFix/>
          </a:blip>
          <a:stretch>
            <a:fillRect/>
          </a:stretch>
        </p:blipFill>
        <p:spPr>
          <a:xfrm>
            <a:off x="9547025" y="804400"/>
            <a:ext cx="2143125" cy="2143125"/>
          </a:xfrm>
          <a:prstGeom prst="rect">
            <a:avLst/>
          </a:prstGeom>
          <a:noFill/>
          <a:ln>
            <a:noFill/>
          </a:ln>
        </p:spPr>
      </p:pic>
      <p:pic>
        <p:nvPicPr>
          <p:cNvPr id="241" name="Google Shape;241;g1035a268eb6_3_13"/>
          <p:cNvPicPr preferRelativeResize="0"/>
          <p:nvPr/>
        </p:nvPicPr>
        <p:blipFill>
          <a:blip r:embed="rId8">
            <a:alphaModFix/>
          </a:blip>
          <a:stretch>
            <a:fillRect/>
          </a:stretch>
        </p:blipFill>
        <p:spPr>
          <a:xfrm>
            <a:off x="3550375" y="804400"/>
            <a:ext cx="2143125" cy="2143125"/>
          </a:xfrm>
          <a:prstGeom prst="rect">
            <a:avLst/>
          </a:prstGeom>
          <a:noFill/>
          <a:ln>
            <a:noFill/>
          </a:ln>
        </p:spPr>
      </p:pic>
      <p:pic>
        <p:nvPicPr>
          <p:cNvPr id="242" name="Google Shape;242;g1035a268eb6_3_13"/>
          <p:cNvPicPr preferRelativeResize="0"/>
          <p:nvPr/>
        </p:nvPicPr>
        <p:blipFill>
          <a:blip r:embed="rId9">
            <a:alphaModFix/>
          </a:blip>
          <a:stretch>
            <a:fillRect/>
          </a:stretch>
        </p:blipFill>
        <p:spPr>
          <a:xfrm>
            <a:off x="189600" y="804404"/>
            <a:ext cx="2857500" cy="2143125"/>
          </a:xfrm>
          <a:prstGeom prst="rect">
            <a:avLst/>
          </a:prstGeom>
          <a:noFill/>
          <a:ln>
            <a:noFill/>
          </a:ln>
        </p:spPr>
      </p:pic>
      <p:pic>
        <p:nvPicPr>
          <p:cNvPr id="243" name="Google Shape;243;g1035a268eb6_3_13"/>
          <p:cNvPicPr preferRelativeResize="0"/>
          <p:nvPr/>
        </p:nvPicPr>
        <p:blipFill>
          <a:blip r:embed="rId10">
            <a:alphaModFix/>
          </a:blip>
          <a:stretch>
            <a:fillRect/>
          </a:stretch>
        </p:blipFill>
        <p:spPr>
          <a:xfrm>
            <a:off x="3133800" y="3994725"/>
            <a:ext cx="2857500" cy="1847850"/>
          </a:xfrm>
          <a:prstGeom prst="rect">
            <a:avLst/>
          </a:prstGeom>
          <a:noFill/>
          <a:ln>
            <a:noFill/>
          </a:ln>
        </p:spPr>
      </p:pic>
      <p:sp>
        <p:nvSpPr>
          <p:cNvPr id="244" name="Google Shape;244;g1035a268eb6_3_13"/>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45" name="Google Shape;245;g1035a268eb6_3_13"/>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
          <p:cNvPicPr preferRelativeResize="0"/>
          <p:nvPr/>
        </p:nvPicPr>
        <p:blipFill>
          <a:blip r:embed="rId3">
            <a:alphaModFix/>
          </a:blip>
          <a:stretch>
            <a:fillRect/>
          </a:stretch>
        </p:blipFill>
        <p:spPr>
          <a:xfrm>
            <a:off x="152400" y="152400"/>
            <a:ext cx="11427479" cy="6553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1035a268eb6_3_16"/>
          <p:cNvPicPr preferRelativeResize="0"/>
          <p:nvPr/>
        </p:nvPicPr>
        <p:blipFill>
          <a:blip r:embed="rId3">
            <a:alphaModFix/>
          </a:blip>
          <a:stretch>
            <a:fillRect/>
          </a:stretch>
        </p:blipFill>
        <p:spPr>
          <a:xfrm>
            <a:off x="6978554" y="892625"/>
            <a:ext cx="4977448" cy="2734475"/>
          </a:xfrm>
          <a:prstGeom prst="rect">
            <a:avLst/>
          </a:prstGeom>
          <a:noFill/>
          <a:ln>
            <a:noFill/>
          </a:ln>
        </p:spPr>
      </p:pic>
      <p:pic>
        <p:nvPicPr>
          <p:cNvPr id="251" name="Google Shape;251;g1035a268eb6_3_16"/>
          <p:cNvPicPr preferRelativeResize="0"/>
          <p:nvPr/>
        </p:nvPicPr>
        <p:blipFill>
          <a:blip r:embed="rId4">
            <a:alphaModFix/>
          </a:blip>
          <a:stretch>
            <a:fillRect/>
          </a:stretch>
        </p:blipFill>
        <p:spPr>
          <a:xfrm>
            <a:off x="152400" y="902300"/>
            <a:ext cx="5637100" cy="3096875"/>
          </a:xfrm>
          <a:prstGeom prst="rect">
            <a:avLst/>
          </a:prstGeom>
          <a:noFill/>
          <a:ln>
            <a:noFill/>
          </a:ln>
        </p:spPr>
      </p:pic>
      <p:sp>
        <p:nvSpPr>
          <p:cNvPr id="252" name="Google Shape;252;g1035a268eb6_3_16"/>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53" name="Google Shape;253;g1035a268eb6_3_16"/>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54" name="Google Shape;254;g1035a268eb6_3_16"/>
          <p:cNvSpPr txBox="1"/>
          <p:nvPr/>
        </p:nvSpPr>
        <p:spPr>
          <a:xfrm>
            <a:off x="170975" y="4255375"/>
            <a:ext cx="11784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Both the models are extremely good at identifying the people and faces. This might be due to large training data sets for people’s faces. But for the same reason, we observe a shortcoming in FCOS. It sometimes misinterprets human </a:t>
            </a:r>
            <a:r>
              <a:rPr lang="en-US" sz="3000">
                <a:latin typeface="Times New Roman"/>
                <a:ea typeface="Times New Roman"/>
                <a:cs typeface="Times New Roman"/>
                <a:sym typeface="Times New Roman"/>
              </a:rPr>
              <a:t>features like arms and clothing to be a person in itself. Thus, it gives multiple predictions for the same object.</a:t>
            </a:r>
            <a:endParaRPr sz="3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1035a268eb6_3_65"/>
          <p:cNvPicPr preferRelativeResize="0"/>
          <p:nvPr/>
        </p:nvPicPr>
        <p:blipFill>
          <a:blip r:embed="rId3">
            <a:alphaModFix/>
          </a:blip>
          <a:stretch>
            <a:fillRect/>
          </a:stretch>
        </p:blipFill>
        <p:spPr>
          <a:xfrm>
            <a:off x="6901375" y="1063963"/>
            <a:ext cx="4922101" cy="2734493"/>
          </a:xfrm>
          <a:prstGeom prst="rect">
            <a:avLst/>
          </a:prstGeom>
          <a:noFill/>
          <a:ln>
            <a:noFill/>
          </a:ln>
        </p:spPr>
      </p:pic>
      <p:pic>
        <p:nvPicPr>
          <p:cNvPr id="260" name="Google Shape;260;g1035a268eb6_3_65"/>
          <p:cNvPicPr preferRelativeResize="0"/>
          <p:nvPr/>
        </p:nvPicPr>
        <p:blipFill>
          <a:blip r:embed="rId4">
            <a:alphaModFix/>
          </a:blip>
          <a:stretch>
            <a:fillRect/>
          </a:stretch>
        </p:blipFill>
        <p:spPr>
          <a:xfrm>
            <a:off x="169038" y="1118500"/>
            <a:ext cx="4725775" cy="2625425"/>
          </a:xfrm>
          <a:prstGeom prst="rect">
            <a:avLst/>
          </a:prstGeom>
          <a:noFill/>
          <a:ln>
            <a:noFill/>
          </a:ln>
        </p:spPr>
      </p:pic>
      <p:sp>
        <p:nvSpPr>
          <p:cNvPr id="261" name="Google Shape;261;g1035a268eb6_3_65"/>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62" name="Google Shape;262;g1035a268eb6_3_65"/>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63" name="Google Shape;263;g1035a268eb6_3_65"/>
          <p:cNvSpPr txBox="1"/>
          <p:nvPr/>
        </p:nvSpPr>
        <p:spPr>
          <a:xfrm>
            <a:off x="549225" y="4245425"/>
            <a:ext cx="85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4" name="Google Shape;264;g1035a268eb6_3_65"/>
          <p:cNvSpPr txBox="1"/>
          <p:nvPr/>
        </p:nvSpPr>
        <p:spPr>
          <a:xfrm>
            <a:off x="227975" y="4179400"/>
            <a:ext cx="11595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Here again, we see how both the models are really good at identifying at people. FCOS however, also identifies a lot more stuff and thus performs better in clustered images with large number of objects. Some examples in the </a:t>
            </a:r>
            <a:r>
              <a:rPr lang="en-US" sz="3000">
                <a:solidFill>
                  <a:schemeClr val="dk1"/>
                </a:solidFill>
                <a:latin typeface="Times New Roman"/>
                <a:ea typeface="Times New Roman"/>
                <a:cs typeface="Times New Roman"/>
                <a:sym typeface="Times New Roman"/>
              </a:rPr>
              <a:t>next</a:t>
            </a:r>
            <a:r>
              <a:rPr lang="en-US" sz="3000">
                <a:solidFill>
                  <a:schemeClr val="dk1"/>
                </a:solidFill>
                <a:latin typeface="Times New Roman"/>
                <a:ea typeface="Times New Roman"/>
                <a:cs typeface="Times New Roman"/>
                <a:sym typeface="Times New Roman"/>
              </a:rPr>
              <a:t> image also highlight the same.</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1035a268eb6_3_19"/>
          <p:cNvPicPr preferRelativeResize="0"/>
          <p:nvPr/>
        </p:nvPicPr>
        <p:blipFill>
          <a:blip r:embed="rId3">
            <a:alphaModFix/>
          </a:blip>
          <a:stretch>
            <a:fillRect/>
          </a:stretch>
        </p:blipFill>
        <p:spPr>
          <a:xfrm>
            <a:off x="6108300" y="1785513"/>
            <a:ext cx="2929750" cy="2147000"/>
          </a:xfrm>
          <a:prstGeom prst="rect">
            <a:avLst/>
          </a:prstGeom>
          <a:noFill/>
          <a:ln>
            <a:noFill/>
          </a:ln>
        </p:spPr>
      </p:pic>
      <p:pic>
        <p:nvPicPr>
          <p:cNvPr id="270" name="Google Shape;270;g1035a268eb6_3_19"/>
          <p:cNvPicPr preferRelativeResize="0"/>
          <p:nvPr/>
        </p:nvPicPr>
        <p:blipFill>
          <a:blip r:embed="rId4">
            <a:alphaModFix/>
          </a:blip>
          <a:stretch>
            <a:fillRect/>
          </a:stretch>
        </p:blipFill>
        <p:spPr>
          <a:xfrm>
            <a:off x="9143275" y="1797950"/>
            <a:ext cx="2714625" cy="1685925"/>
          </a:xfrm>
          <a:prstGeom prst="rect">
            <a:avLst/>
          </a:prstGeom>
          <a:noFill/>
          <a:ln>
            <a:noFill/>
          </a:ln>
        </p:spPr>
      </p:pic>
      <p:pic>
        <p:nvPicPr>
          <p:cNvPr id="271" name="Google Shape;271;g1035a268eb6_3_19"/>
          <p:cNvPicPr preferRelativeResize="0"/>
          <p:nvPr/>
        </p:nvPicPr>
        <p:blipFill>
          <a:blip r:embed="rId5">
            <a:alphaModFix/>
          </a:blip>
          <a:stretch>
            <a:fillRect/>
          </a:stretch>
        </p:blipFill>
        <p:spPr>
          <a:xfrm>
            <a:off x="7257350" y="4028513"/>
            <a:ext cx="3672275" cy="2754200"/>
          </a:xfrm>
          <a:prstGeom prst="rect">
            <a:avLst/>
          </a:prstGeom>
          <a:noFill/>
          <a:ln>
            <a:noFill/>
          </a:ln>
        </p:spPr>
      </p:pic>
      <p:pic>
        <p:nvPicPr>
          <p:cNvPr id="272" name="Google Shape;272;g1035a268eb6_3_19"/>
          <p:cNvPicPr preferRelativeResize="0"/>
          <p:nvPr/>
        </p:nvPicPr>
        <p:blipFill>
          <a:blip r:embed="rId6">
            <a:alphaModFix/>
          </a:blip>
          <a:stretch>
            <a:fillRect/>
          </a:stretch>
        </p:blipFill>
        <p:spPr>
          <a:xfrm>
            <a:off x="-64229" y="1785513"/>
            <a:ext cx="2929750" cy="2147000"/>
          </a:xfrm>
          <a:prstGeom prst="rect">
            <a:avLst/>
          </a:prstGeom>
          <a:noFill/>
          <a:ln>
            <a:noFill/>
          </a:ln>
        </p:spPr>
      </p:pic>
      <p:pic>
        <p:nvPicPr>
          <p:cNvPr id="273" name="Google Shape;273;g1035a268eb6_3_19"/>
          <p:cNvPicPr preferRelativeResize="0"/>
          <p:nvPr/>
        </p:nvPicPr>
        <p:blipFill>
          <a:blip r:embed="rId7">
            <a:alphaModFix/>
          </a:blip>
          <a:stretch>
            <a:fillRect/>
          </a:stretch>
        </p:blipFill>
        <p:spPr>
          <a:xfrm>
            <a:off x="3129600" y="2016050"/>
            <a:ext cx="2714625" cy="1685925"/>
          </a:xfrm>
          <a:prstGeom prst="rect">
            <a:avLst/>
          </a:prstGeom>
          <a:noFill/>
          <a:ln>
            <a:noFill/>
          </a:ln>
        </p:spPr>
      </p:pic>
      <p:pic>
        <p:nvPicPr>
          <p:cNvPr id="274" name="Google Shape;274;g1035a268eb6_3_19"/>
          <p:cNvPicPr preferRelativeResize="0"/>
          <p:nvPr/>
        </p:nvPicPr>
        <p:blipFill>
          <a:blip r:embed="rId8">
            <a:alphaModFix/>
          </a:blip>
          <a:stretch>
            <a:fillRect/>
          </a:stretch>
        </p:blipFill>
        <p:spPr>
          <a:xfrm>
            <a:off x="1026275" y="4045463"/>
            <a:ext cx="3627034" cy="2720275"/>
          </a:xfrm>
          <a:prstGeom prst="rect">
            <a:avLst/>
          </a:prstGeom>
          <a:noFill/>
          <a:ln>
            <a:noFill/>
          </a:ln>
        </p:spPr>
      </p:pic>
      <p:sp>
        <p:nvSpPr>
          <p:cNvPr id="275" name="Google Shape;275;g1035a268eb6_3_19"/>
          <p:cNvSpPr txBox="1"/>
          <p:nvPr/>
        </p:nvSpPr>
        <p:spPr>
          <a:xfrm>
            <a:off x="6780500" y="452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76" name="Google Shape;276;g1035a268eb6_3_19"/>
          <p:cNvSpPr txBox="1"/>
          <p:nvPr/>
        </p:nvSpPr>
        <p:spPr>
          <a:xfrm>
            <a:off x="521638" y="452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1035a268eb6_3_22"/>
          <p:cNvPicPr preferRelativeResize="0"/>
          <p:nvPr/>
        </p:nvPicPr>
        <p:blipFill>
          <a:blip r:embed="rId3">
            <a:alphaModFix/>
          </a:blip>
          <a:stretch>
            <a:fillRect/>
          </a:stretch>
        </p:blipFill>
        <p:spPr>
          <a:xfrm>
            <a:off x="6168425" y="999125"/>
            <a:ext cx="5829300" cy="3676650"/>
          </a:xfrm>
          <a:prstGeom prst="rect">
            <a:avLst/>
          </a:prstGeom>
          <a:noFill/>
          <a:ln>
            <a:noFill/>
          </a:ln>
        </p:spPr>
      </p:pic>
      <p:pic>
        <p:nvPicPr>
          <p:cNvPr id="282" name="Google Shape;282;g1035a268eb6_3_22"/>
          <p:cNvPicPr preferRelativeResize="0"/>
          <p:nvPr/>
        </p:nvPicPr>
        <p:blipFill>
          <a:blip r:embed="rId4">
            <a:alphaModFix/>
          </a:blip>
          <a:stretch>
            <a:fillRect/>
          </a:stretch>
        </p:blipFill>
        <p:spPr>
          <a:xfrm>
            <a:off x="195775" y="1016325"/>
            <a:ext cx="5774749" cy="3642244"/>
          </a:xfrm>
          <a:prstGeom prst="rect">
            <a:avLst/>
          </a:prstGeom>
          <a:noFill/>
          <a:ln>
            <a:noFill/>
          </a:ln>
        </p:spPr>
      </p:pic>
      <p:sp>
        <p:nvSpPr>
          <p:cNvPr id="283" name="Google Shape;283;g1035a268eb6_3_22"/>
          <p:cNvSpPr txBox="1"/>
          <p:nvPr/>
        </p:nvSpPr>
        <p:spPr>
          <a:xfrm>
            <a:off x="6753238" y="215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84" name="Google Shape;284;g1035a268eb6_3_22"/>
          <p:cNvSpPr txBox="1"/>
          <p:nvPr/>
        </p:nvSpPr>
        <p:spPr>
          <a:xfrm>
            <a:off x="462388" y="215925"/>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YOLO</a:t>
            </a:r>
            <a:endParaRPr sz="4000">
              <a:latin typeface="Impact"/>
              <a:ea typeface="Impact"/>
              <a:cs typeface="Impact"/>
              <a:sym typeface="Impact"/>
            </a:endParaRPr>
          </a:p>
        </p:txBody>
      </p:sp>
      <p:sp>
        <p:nvSpPr>
          <p:cNvPr id="285" name="Google Shape;285;g1035a268eb6_3_22"/>
          <p:cNvSpPr txBox="1"/>
          <p:nvPr/>
        </p:nvSpPr>
        <p:spPr>
          <a:xfrm>
            <a:off x="195775" y="4744825"/>
            <a:ext cx="11609400" cy="21132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2700">
                <a:latin typeface="Times New Roman"/>
                <a:ea typeface="Times New Roman"/>
                <a:cs typeface="Times New Roman"/>
                <a:sym typeface="Times New Roman"/>
              </a:rPr>
              <a:t>When objects other than people are more occluded, YOLO is unable to identify objects as compared to FCOS. For example, YOLO fails to identify the 4th horse identified by FCOS.( Note that the 5th horse ,behind the first from left, was completely undetected by both due to severe obstruction). This has further been seen in the next image. </a:t>
            </a:r>
            <a:endParaRPr sz="27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1035a268eb6_3_25"/>
          <p:cNvPicPr preferRelativeResize="0"/>
          <p:nvPr/>
        </p:nvPicPr>
        <p:blipFill>
          <a:blip r:embed="rId3">
            <a:alphaModFix/>
          </a:blip>
          <a:stretch>
            <a:fillRect/>
          </a:stretch>
        </p:blipFill>
        <p:spPr>
          <a:xfrm>
            <a:off x="130650" y="800400"/>
            <a:ext cx="5829801" cy="3400717"/>
          </a:xfrm>
          <a:prstGeom prst="rect">
            <a:avLst/>
          </a:prstGeom>
          <a:noFill/>
          <a:ln>
            <a:noFill/>
          </a:ln>
        </p:spPr>
      </p:pic>
      <p:pic>
        <p:nvPicPr>
          <p:cNvPr id="291" name="Google Shape;291;g1035a268eb6_3_25"/>
          <p:cNvPicPr preferRelativeResize="0"/>
          <p:nvPr/>
        </p:nvPicPr>
        <p:blipFill>
          <a:blip r:embed="rId4">
            <a:alphaModFix/>
          </a:blip>
          <a:stretch>
            <a:fillRect/>
          </a:stretch>
        </p:blipFill>
        <p:spPr>
          <a:xfrm>
            <a:off x="6507175" y="800400"/>
            <a:ext cx="5710476" cy="3331100"/>
          </a:xfrm>
          <a:prstGeom prst="rect">
            <a:avLst/>
          </a:prstGeom>
          <a:noFill/>
          <a:ln>
            <a:noFill/>
          </a:ln>
        </p:spPr>
      </p:pic>
      <p:sp>
        <p:nvSpPr>
          <p:cNvPr id="292" name="Google Shape;292;g1035a268eb6_3_25"/>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293" name="Google Shape;293;g1035a268eb6_3_25"/>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294" name="Google Shape;294;g1035a268eb6_3_25"/>
          <p:cNvSpPr txBox="1"/>
          <p:nvPr/>
        </p:nvSpPr>
        <p:spPr>
          <a:xfrm>
            <a:off x="370300" y="4443625"/>
            <a:ext cx="1145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Again, FCOS, detects more objects , including very small objects , as compared to YOLO. You might want to zoom into the images to see the bounding boxes more clearly.</a:t>
            </a:r>
            <a:endParaRPr sz="30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1035a268eb6_3_78"/>
          <p:cNvPicPr preferRelativeResize="0"/>
          <p:nvPr/>
        </p:nvPicPr>
        <p:blipFill>
          <a:blip r:embed="rId3">
            <a:alphaModFix/>
          </a:blip>
          <a:stretch>
            <a:fillRect/>
          </a:stretch>
        </p:blipFill>
        <p:spPr>
          <a:xfrm>
            <a:off x="207625" y="750500"/>
            <a:ext cx="5519075" cy="3078150"/>
          </a:xfrm>
          <a:prstGeom prst="rect">
            <a:avLst/>
          </a:prstGeom>
          <a:noFill/>
          <a:ln>
            <a:noFill/>
          </a:ln>
        </p:spPr>
      </p:pic>
      <p:pic>
        <p:nvPicPr>
          <p:cNvPr id="300" name="Google Shape;300;g1035a268eb6_3_78"/>
          <p:cNvPicPr preferRelativeResize="0"/>
          <p:nvPr/>
        </p:nvPicPr>
        <p:blipFill>
          <a:blip r:embed="rId4">
            <a:alphaModFix/>
          </a:blip>
          <a:stretch>
            <a:fillRect/>
          </a:stretch>
        </p:blipFill>
        <p:spPr>
          <a:xfrm>
            <a:off x="6264949" y="734900"/>
            <a:ext cx="5519075" cy="3109338"/>
          </a:xfrm>
          <a:prstGeom prst="rect">
            <a:avLst/>
          </a:prstGeom>
          <a:noFill/>
          <a:ln>
            <a:noFill/>
          </a:ln>
        </p:spPr>
      </p:pic>
      <p:sp>
        <p:nvSpPr>
          <p:cNvPr id="301" name="Google Shape;301;g1035a268eb6_3_78"/>
          <p:cNvSpPr txBox="1"/>
          <p:nvPr/>
        </p:nvSpPr>
        <p:spPr>
          <a:xfrm>
            <a:off x="979725" y="445325"/>
            <a:ext cx="20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2" name="Google Shape;302;g1035a268eb6_3_78"/>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03" name="Google Shape;303;g1035a268eb6_3_78"/>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
        <p:nvSpPr>
          <p:cNvPr id="304" name="Google Shape;304;g1035a268eb6_3_78"/>
          <p:cNvSpPr txBox="1"/>
          <p:nvPr/>
        </p:nvSpPr>
        <p:spPr>
          <a:xfrm>
            <a:off x="207625" y="3902700"/>
            <a:ext cx="11576400" cy="2955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We now come to the low resolution images. We see the trends being followed here as well. The YOLO model is under-detecting while the FCOS model is </a:t>
            </a:r>
            <a:r>
              <a:rPr lang="en-US" sz="3000">
                <a:solidFill>
                  <a:schemeClr val="dk1"/>
                </a:solidFill>
                <a:latin typeface="Times New Roman"/>
                <a:ea typeface="Times New Roman"/>
                <a:cs typeface="Times New Roman"/>
                <a:sym typeface="Times New Roman"/>
              </a:rPr>
              <a:t>over-detecting</a:t>
            </a:r>
            <a:r>
              <a:rPr lang="en-US" sz="3000">
                <a:solidFill>
                  <a:schemeClr val="dk1"/>
                </a:solidFill>
                <a:latin typeface="Times New Roman"/>
                <a:ea typeface="Times New Roman"/>
                <a:cs typeface="Times New Roman"/>
                <a:sym typeface="Times New Roman"/>
              </a:rPr>
              <a:t>. YOLO is only able to detect large objects like cars and bikes, while FCOS also detects a lot of people. We see this in the following images as well. Sometimes YOLO </a:t>
            </a:r>
            <a:r>
              <a:rPr lang="en-US" sz="3000">
                <a:solidFill>
                  <a:schemeClr val="dk1"/>
                </a:solidFill>
                <a:latin typeface="Times New Roman"/>
                <a:ea typeface="Times New Roman"/>
                <a:cs typeface="Times New Roman"/>
                <a:sym typeface="Times New Roman"/>
              </a:rPr>
              <a:t>doesn't</a:t>
            </a:r>
            <a:r>
              <a:rPr lang="en-US" sz="3000">
                <a:solidFill>
                  <a:schemeClr val="dk1"/>
                </a:solidFill>
                <a:latin typeface="Times New Roman"/>
                <a:ea typeface="Times New Roman"/>
                <a:cs typeface="Times New Roman"/>
                <a:sym typeface="Times New Roman"/>
              </a:rPr>
              <a:t> detect anything at all.</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1035a268eb6_3_44"/>
          <p:cNvPicPr preferRelativeResize="0"/>
          <p:nvPr/>
        </p:nvPicPr>
        <p:blipFill>
          <a:blip r:embed="rId3">
            <a:alphaModFix/>
          </a:blip>
          <a:stretch>
            <a:fillRect/>
          </a:stretch>
        </p:blipFill>
        <p:spPr>
          <a:xfrm>
            <a:off x="524850" y="752600"/>
            <a:ext cx="4777550" cy="3187525"/>
          </a:xfrm>
          <a:prstGeom prst="rect">
            <a:avLst/>
          </a:prstGeom>
          <a:noFill/>
          <a:ln>
            <a:noFill/>
          </a:ln>
        </p:spPr>
      </p:pic>
      <p:pic>
        <p:nvPicPr>
          <p:cNvPr id="310" name="Google Shape;310;g1035a268eb6_3_44"/>
          <p:cNvPicPr preferRelativeResize="0"/>
          <p:nvPr/>
        </p:nvPicPr>
        <p:blipFill>
          <a:blip r:embed="rId4">
            <a:alphaModFix/>
          </a:blip>
          <a:stretch>
            <a:fillRect/>
          </a:stretch>
        </p:blipFill>
        <p:spPr>
          <a:xfrm>
            <a:off x="6594667" y="609600"/>
            <a:ext cx="5206234" cy="3473525"/>
          </a:xfrm>
          <a:prstGeom prst="rect">
            <a:avLst/>
          </a:prstGeom>
          <a:noFill/>
          <a:ln>
            <a:noFill/>
          </a:ln>
        </p:spPr>
      </p:pic>
      <p:pic>
        <p:nvPicPr>
          <p:cNvPr id="311" name="Google Shape;311;g1035a268eb6_3_44"/>
          <p:cNvPicPr preferRelativeResize="0"/>
          <p:nvPr/>
        </p:nvPicPr>
        <p:blipFill>
          <a:blip r:embed="rId5">
            <a:alphaModFix/>
          </a:blip>
          <a:stretch>
            <a:fillRect/>
          </a:stretch>
        </p:blipFill>
        <p:spPr>
          <a:xfrm>
            <a:off x="6594675" y="4274050"/>
            <a:ext cx="4777550" cy="2243115"/>
          </a:xfrm>
          <a:prstGeom prst="rect">
            <a:avLst/>
          </a:prstGeom>
          <a:noFill/>
          <a:ln>
            <a:noFill/>
          </a:ln>
        </p:spPr>
      </p:pic>
      <p:pic>
        <p:nvPicPr>
          <p:cNvPr id="312" name="Google Shape;312;g1035a268eb6_3_44"/>
          <p:cNvPicPr preferRelativeResize="0"/>
          <p:nvPr/>
        </p:nvPicPr>
        <p:blipFill>
          <a:blip r:embed="rId6">
            <a:alphaModFix/>
          </a:blip>
          <a:stretch>
            <a:fillRect/>
          </a:stretch>
        </p:blipFill>
        <p:spPr>
          <a:xfrm>
            <a:off x="524850" y="4274050"/>
            <a:ext cx="4777550" cy="2243118"/>
          </a:xfrm>
          <a:prstGeom prst="rect">
            <a:avLst/>
          </a:prstGeom>
          <a:noFill/>
          <a:ln>
            <a:noFill/>
          </a:ln>
        </p:spPr>
      </p:pic>
      <p:sp>
        <p:nvSpPr>
          <p:cNvPr id="313" name="Google Shape;313;g1035a268eb6_3_44"/>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14" name="Google Shape;314;g1035a268eb6_3_44"/>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1035ffc03ea_1_67"/>
          <p:cNvPicPr preferRelativeResize="0"/>
          <p:nvPr/>
        </p:nvPicPr>
        <p:blipFill>
          <a:blip r:embed="rId3">
            <a:alphaModFix/>
          </a:blip>
          <a:stretch>
            <a:fillRect/>
          </a:stretch>
        </p:blipFill>
        <p:spPr>
          <a:xfrm>
            <a:off x="6901375" y="800400"/>
            <a:ext cx="4489850" cy="5760049"/>
          </a:xfrm>
          <a:prstGeom prst="rect">
            <a:avLst/>
          </a:prstGeom>
          <a:noFill/>
          <a:ln>
            <a:noFill/>
          </a:ln>
        </p:spPr>
      </p:pic>
      <p:pic>
        <p:nvPicPr>
          <p:cNvPr id="320" name="Google Shape;320;g1035ffc03ea_1_67"/>
          <p:cNvPicPr preferRelativeResize="0"/>
          <p:nvPr/>
        </p:nvPicPr>
        <p:blipFill>
          <a:blip r:embed="rId4">
            <a:alphaModFix/>
          </a:blip>
          <a:stretch>
            <a:fillRect/>
          </a:stretch>
        </p:blipFill>
        <p:spPr>
          <a:xfrm>
            <a:off x="216725" y="800400"/>
            <a:ext cx="4894600" cy="5760049"/>
          </a:xfrm>
          <a:prstGeom prst="rect">
            <a:avLst/>
          </a:prstGeom>
          <a:noFill/>
          <a:ln>
            <a:noFill/>
          </a:ln>
        </p:spPr>
      </p:pic>
      <p:sp>
        <p:nvSpPr>
          <p:cNvPr id="321" name="Google Shape;321;g1035ffc03ea_1_67"/>
          <p:cNvSpPr txBox="1"/>
          <p:nvPr/>
        </p:nvSpPr>
        <p:spPr>
          <a:xfrm>
            <a:off x="1173675" y="0"/>
            <a:ext cx="271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dk1"/>
                </a:solidFill>
                <a:latin typeface="Impact"/>
                <a:ea typeface="Impact"/>
                <a:cs typeface="Impact"/>
                <a:sym typeface="Impact"/>
              </a:rPr>
              <a:t>YOLO</a:t>
            </a:r>
            <a:endParaRPr>
              <a:latin typeface="Calibri"/>
              <a:ea typeface="Calibri"/>
              <a:cs typeface="Calibri"/>
              <a:sym typeface="Calibri"/>
            </a:endParaRPr>
          </a:p>
        </p:txBody>
      </p:sp>
      <p:sp>
        <p:nvSpPr>
          <p:cNvPr id="322" name="Google Shape;322;g1035ffc03ea_1_67"/>
          <p:cNvSpPr txBox="1"/>
          <p:nvPr/>
        </p:nvSpPr>
        <p:spPr>
          <a:xfrm>
            <a:off x="6901363" y="-65500"/>
            <a:ext cx="4922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Impact"/>
                <a:ea typeface="Impact"/>
                <a:cs typeface="Impact"/>
                <a:sym typeface="Impact"/>
              </a:rPr>
              <a:t>FCOS</a:t>
            </a:r>
            <a:endParaRPr sz="4000">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35ffc03ea_1_79"/>
          <p:cNvSpPr txBox="1"/>
          <p:nvPr/>
        </p:nvSpPr>
        <p:spPr>
          <a:xfrm>
            <a:off x="341950" y="303950"/>
            <a:ext cx="1126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latin typeface="Times New Roman"/>
                <a:ea typeface="Times New Roman"/>
                <a:cs typeface="Times New Roman"/>
                <a:sym typeface="Times New Roman"/>
              </a:rPr>
              <a:t>Conclusions</a:t>
            </a:r>
            <a:endParaRPr b="1" sz="3500">
              <a:latin typeface="Times New Roman"/>
              <a:ea typeface="Times New Roman"/>
              <a:cs typeface="Times New Roman"/>
              <a:sym typeface="Times New Roman"/>
            </a:endParaRPr>
          </a:p>
        </p:txBody>
      </p:sp>
      <p:sp>
        <p:nvSpPr>
          <p:cNvPr id="328" name="Google Shape;328;g1035ffc03ea_1_79"/>
          <p:cNvSpPr txBox="1"/>
          <p:nvPr/>
        </p:nvSpPr>
        <p:spPr>
          <a:xfrm>
            <a:off x="398950" y="1177825"/>
            <a:ext cx="11265300" cy="5431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sz="3000">
                <a:latin typeface="Times New Roman"/>
                <a:ea typeface="Times New Roman"/>
                <a:cs typeface="Times New Roman"/>
                <a:sym typeface="Times New Roman"/>
              </a:rPr>
              <a:t>In this project we have implemented the YOLO model and trained on a custom dataset. The results are </a:t>
            </a:r>
            <a:r>
              <a:rPr lang="en-US" sz="3000">
                <a:latin typeface="Times New Roman"/>
                <a:ea typeface="Times New Roman"/>
                <a:cs typeface="Times New Roman"/>
                <a:sym typeface="Times New Roman"/>
              </a:rPr>
              <a:t>displayed</a:t>
            </a:r>
            <a:r>
              <a:rPr lang="en-US" sz="3000">
                <a:latin typeface="Times New Roman"/>
                <a:ea typeface="Times New Roman"/>
                <a:cs typeface="Times New Roman"/>
                <a:sym typeface="Times New Roman"/>
              </a:rPr>
              <a:t> above and also in </a:t>
            </a:r>
            <a:r>
              <a:rPr lang="en-US" sz="3000">
                <a:latin typeface="Times New Roman"/>
                <a:ea typeface="Times New Roman"/>
                <a:cs typeface="Times New Roman"/>
                <a:sym typeface="Times New Roman"/>
              </a:rPr>
              <a:t>the attached ipynb file. We then went to on to compare the performance of an anchor-based model like YOLO to a state-of-the-art anchor-free model like FCOS.</a:t>
            </a:r>
            <a:endParaRPr sz="3000">
              <a:latin typeface="Times New Roman"/>
              <a:ea typeface="Times New Roman"/>
              <a:cs typeface="Times New Roman"/>
              <a:sym typeface="Times New Roman"/>
            </a:endParaRPr>
          </a:p>
          <a:p>
            <a:pPr indent="0" lvl="0" marL="0" rtl="0" algn="l">
              <a:spcBef>
                <a:spcPts val="0"/>
              </a:spcBef>
              <a:spcAft>
                <a:spcPts val="0"/>
              </a:spcAft>
              <a:buNone/>
            </a:pPr>
            <a:r>
              <a:rPr lang="en-US" sz="3000">
                <a:latin typeface="Times New Roman"/>
                <a:ea typeface="Times New Roman"/>
                <a:cs typeface="Times New Roman"/>
                <a:sym typeface="Times New Roman"/>
              </a:rPr>
              <a:t>For comparing the two models, we have used the pretrained versions and you can replicate our results by following the procedure mentioned in the README.txt, to install both of them on your system as well.</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a:p>
            <a:pPr indent="0" lvl="0" marL="0" rtl="0" algn="l">
              <a:spcBef>
                <a:spcPts val="0"/>
              </a:spcBef>
              <a:spcAft>
                <a:spcPts val="0"/>
              </a:spcAft>
              <a:buNone/>
            </a:pPr>
            <a:r>
              <a:rPr lang="en-US" sz="3000">
                <a:latin typeface="Times New Roman"/>
                <a:ea typeface="Times New Roman"/>
                <a:cs typeface="Times New Roman"/>
                <a:sym typeface="Times New Roman"/>
              </a:rPr>
              <a:t>We finally reach the conclusion that both the models are really comparable in their detection capabilities, but the FCOS is faster and also seems to perform better in case of noise and low resolution conditions</a:t>
            </a:r>
            <a:endParaRPr sz="3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398125" y="196648"/>
            <a:ext cx="81630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latin typeface="Times New Roman"/>
                <a:ea typeface="Times New Roman"/>
                <a:cs typeface="Times New Roman"/>
                <a:sym typeface="Times New Roman"/>
              </a:rPr>
              <a:t>Yolo Architecture</a:t>
            </a:r>
            <a:endParaRPr sz="3500">
              <a:latin typeface="Times New Roman"/>
              <a:ea typeface="Times New Roman"/>
              <a:cs typeface="Times New Roman"/>
              <a:sym typeface="Times New Roman"/>
            </a:endParaRPr>
          </a:p>
        </p:txBody>
      </p:sp>
      <p:sp>
        <p:nvSpPr>
          <p:cNvPr id="96" name="Google Shape;96;p2"/>
          <p:cNvSpPr txBox="1"/>
          <p:nvPr/>
        </p:nvSpPr>
        <p:spPr>
          <a:xfrm>
            <a:off x="398125" y="966300"/>
            <a:ext cx="4022700" cy="59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92929"/>
                </a:solidFill>
                <a:highlight>
                  <a:srgbClr val="FFFFFF"/>
                </a:highlight>
                <a:latin typeface="Times New Roman"/>
                <a:ea typeface="Times New Roman"/>
                <a:cs typeface="Times New Roman"/>
                <a:sym typeface="Times New Roman"/>
              </a:rPr>
              <a:t>YOLO v3 uses a variant of Darknet, which originally has 53 layer network trained on Imagenet. For the task of detection, 53 more layers are stacked onto it, giving us a </a:t>
            </a:r>
            <a:r>
              <a:rPr b="1" lang="en-US" sz="2200">
                <a:solidFill>
                  <a:srgbClr val="292929"/>
                </a:solidFill>
                <a:highlight>
                  <a:srgbClr val="FFFFFF"/>
                </a:highlight>
                <a:latin typeface="Times New Roman"/>
                <a:ea typeface="Times New Roman"/>
                <a:cs typeface="Times New Roman"/>
                <a:sym typeface="Times New Roman"/>
              </a:rPr>
              <a:t>106 layer fully convolutional underlying architecture for YOLO v3</a:t>
            </a:r>
            <a:r>
              <a:rPr lang="en-US" sz="2200">
                <a:solidFill>
                  <a:srgbClr val="292929"/>
                </a:solidFill>
                <a:highlight>
                  <a:srgbClr val="FFFFFF"/>
                </a:highlight>
                <a:latin typeface="Times New Roman"/>
                <a:ea typeface="Times New Roman"/>
                <a:cs typeface="Times New Roman"/>
                <a:sym typeface="Times New Roman"/>
              </a:rPr>
              <a:t>. This is the reason behind the slowness of YOLO v3 compared to YOLO v2.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sz="2200">
                <a:solidFill>
                  <a:schemeClr val="dk1"/>
                </a:solidFill>
                <a:latin typeface="Times New Roman"/>
                <a:ea typeface="Times New Roman"/>
                <a:cs typeface="Times New Roman"/>
                <a:sym typeface="Times New Roman"/>
              </a:rPr>
              <a:t>Being a model based on anchor boxes, </a:t>
            </a:r>
            <a:r>
              <a:rPr lang="en-US" sz="2200">
                <a:solidFill>
                  <a:srgbClr val="292929"/>
                </a:solidFill>
                <a:highlight>
                  <a:srgbClr val="FFFFFF"/>
                </a:highlight>
                <a:latin typeface="Times New Roman"/>
                <a:ea typeface="Times New Roman"/>
                <a:cs typeface="Times New Roman"/>
                <a:sym typeface="Times New Roman"/>
              </a:rPr>
              <a:t>YOLO v3, in total uses 9 anchor boxes, 3 for each scale.</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292929"/>
              </a:solidFill>
              <a:highlight>
                <a:srgbClr val="FFFFFF"/>
              </a:highlight>
              <a:latin typeface="Times New Roman"/>
              <a:ea typeface="Times New Roman"/>
              <a:cs typeface="Times New Roman"/>
              <a:sym typeface="Times New Roman"/>
            </a:endParaRPr>
          </a:p>
        </p:txBody>
      </p:sp>
      <p:pic>
        <p:nvPicPr>
          <p:cNvPr id="97" name="Google Shape;97;p2"/>
          <p:cNvPicPr preferRelativeResize="0"/>
          <p:nvPr/>
        </p:nvPicPr>
        <p:blipFill rotWithShape="1">
          <a:blip r:embed="rId3">
            <a:alphaModFix/>
          </a:blip>
          <a:srcRect b="0" l="0" r="0" t="5979"/>
          <a:stretch/>
        </p:blipFill>
        <p:spPr>
          <a:xfrm>
            <a:off x="6156375" y="0"/>
            <a:ext cx="5883225" cy="673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035ffc03ea_2_212"/>
          <p:cNvSpPr txBox="1"/>
          <p:nvPr/>
        </p:nvSpPr>
        <p:spPr>
          <a:xfrm>
            <a:off x="160225" y="1030025"/>
            <a:ext cx="28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 name="Google Shape;103;g1035ffc03ea_2_212"/>
          <p:cNvPicPr preferRelativeResize="0"/>
          <p:nvPr/>
        </p:nvPicPr>
        <p:blipFill>
          <a:blip r:embed="rId3">
            <a:alphaModFix/>
          </a:blip>
          <a:stretch>
            <a:fillRect/>
          </a:stretch>
        </p:blipFill>
        <p:spPr>
          <a:xfrm>
            <a:off x="76200" y="89325"/>
            <a:ext cx="12102351" cy="6729174"/>
          </a:xfrm>
          <a:prstGeom prst="rect">
            <a:avLst/>
          </a:prstGeom>
          <a:noFill/>
          <a:ln>
            <a:noFill/>
          </a:ln>
        </p:spPr>
      </p:pic>
      <p:sp>
        <p:nvSpPr>
          <p:cNvPr id="104" name="Google Shape;104;g1035ffc03ea_2_212"/>
          <p:cNvSpPr/>
          <p:nvPr/>
        </p:nvSpPr>
        <p:spPr>
          <a:xfrm>
            <a:off x="0" y="4972800"/>
            <a:ext cx="6219600" cy="184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Times New Roman"/>
                <a:ea typeface="Times New Roman"/>
                <a:cs typeface="Times New Roman"/>
                <a:sym typeface="Times New Roman"/>
              </a:rPr>
              <a:t>YOLO Architecture</a:t>
            </a:r>
            <a:endParaRPr sz="3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035ffc03ea_1_8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Results of Training on a custom Dataset</a:t>
            </a:r>
            <a:endParaRPr>
              <a:latin typeface="Times New Roman"/>
              <a:ea typeface="Times New Roman"/>
              <a:cs typeface="Times New Roman"/>
              <a:sym typeface="Times New Roman"/>
            </a:endParaRPr>
          </a:p>
        </p:txBody>
      </p:sp>
      <p:sp>
        <p:nvSpPr>
          <p:cNvPr id="110" name="Google Shape;110;g1035ffc03ea_1_87"/>
          <p:cNvSpPr txBox="1"/>
          <p:nvPr/>
        </p:nvSpPr>
        <p:spPr>
          <a:xfrm>
            <a:off x="520350" y="2182200"/>
            <a:ext cx="111513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Times New Roman"/>
                <a:ea typeface="Times New Roman"/>
                <a:cs typeface="Times New Roman"/>
                <a:sym typeface="Times New Roman"/>
              </a:rPr>
              <a:t>We have modified the Optimizer in YOLO model. We now use the Adam optimiser which allows us to converge faster and obtain better loss convergence.</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We are able to reach a final moving average loss of 1.4.</a:t>
            </a:r>
            <a:endParaRPr sz="2500">
              <a:latin typeface="Times New Roman"/>
              <a:ea typeface="Times New Roman"/>
              <a:cs typeface="Times New Roman"/>
              <a:sym typeface="Times New Roman"/>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We trained on a dataset of 160+ kangaroos.</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The next slide demonstrates the identifications of kangaroos in the various images.</a:t>
            </a:r>
            <a:endParaRPr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1035ffc052a_0_1"/>
          <p:cNvPicPr preferRelativeResize="0"/>
          <p:nvPr/>
        </p:nvPicPr>
        <p:blipFill>
          <a:blip r:embed="rId3">
            <a:alphaModFix/>
          </a:blip>
          <a:stretch>
            <a:fillRect/>
          </a:stretch>
        </p:blipFill>
        <p:spPr>
          <a:xfrm>
            <a:off x="-43388" y="359301"/>
            <a:ext cx="12278775" cy="613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035ffc03ea_1_0"/>
          <p:cNvSpPr txBox="1"/>
          <p:nvPr/>
        </p:nvSpPr>
        <p:spPr>
          <a:xfrm>
            <a:off x="311700" y="445025"/>
            <a:ext cx="114477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20">
                <a:solidFill>
                  <a:srgbClr val="000000"/>
                </a:solidFill>
                <a:latin typeface="Times New Roman"/>
                <a:ea typeface="Times New Roman"/>
                <a:cs typeface="Times New Roman"/>
                <a:sym typeface="Times New Roman"/>
              </a:rPr>
              <a:t>FCOS Introduction</a:t>
            </a:r>
            <a:endParaRPr b="1" sz="4020">
              <a:solidFill>
                <a:srgbClr val="000000"/>
              </a:solidFill>
              <a:latin typeface="Times New Roman"/>
              <a:ea typeface="Times New Roman"/>
              <a:cs typeface="Times New Roman"/>
              <a:sym typeface="Times New Roman"/>
            </a:endParaRPr>
          </a:p>
        </p:txBody>
      </p:sp>
      <p:sp>
        <p:nvSpPr>
          <p:cNvPr id="121" name="Google Shape;121;g1035ffc03ea_1_0"/>
          <p:cNvSpPr txBox="1"/>
          <p:nvPr/>
        </p:nvSpPr>
        <p:spPr>
          <a:xfrm>
            <a:off x="311700" y="1348800"/>
            <a:ext cx="11447700" cy="52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Since the advent of convolutional neural networks, we have seen the the dominance of anchor base networks such as Faster-RCNN, RetinaNet and SSD. FCOS is one of the </a:t>
            </a:r>
            <a:r>
              <a:rPr lang="en-US" sz="2100">
                <a:latin typeface="Times New Roman"/>
                <a:ea typeface="Times New Roman"/>
                <a:cs typeface="Times New Roman"/>
                <a:sym typeface="Times New Roman"/>
              </a:rPr>
              <a:t>best </a:t>
            </a:r>
            <a:r>
              <a:rPr lang="en-US" sz="2100">
                <a:solidFill>
                  <a:srgbClr val="000000"/>
                </a:solidFill>
                <a:latin typeface="Times New Roman"/>
                <a:ea typeface="Times New Roman"/>
                <a:cs typeface="Times New Roman"/>
                <a:sym typeface="Times New Roman"/>
              </a:rPr>
              <a:t>object detection networks which is completely anchor-free and this provides us with an alternate way to think about object detection.</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There are several advantages to this. Preset anchors require manual tuning on the scale, aspect ratio and number of anchors.</a:t>
            </a:r>
            <a:r>
              <a:rPr lang="en-US" sz="2100">
                <a:latin typeface="Times New Roman"/>
                <a:ea typeface="Times New Roman"/>
                <a:cs typeface="Times New Roman"/>
                <a:sym typeface="Times New Roman"/>
              </a:rPr>
              <a:t> FCOS is also </a:t>
            </a:r>
            <a:r>
              <a:rPr b="1" lang="en-US" sz="2100">
                <a:latin typeface="Times New Roman"/>
                <a:ea typeface="Times New Roman"/>
                <a:cs typeface="Times New Roman"/>
                <a:sym typeface="Times New Roman"/>
              </a:rPr>
              <a:t>considerably faster</a:t>
            </a:r>
            <a:r>
              <a:rPr lang="en-US" sz="2100">
                <a:latin typeface="Times New Roman"/>
                <a:ea typeface="Times New Roman"/>
                <a:cs typeface="Times New Roman"/>
                <a:sym typeface="Times New Roman"/>
              </a:rPr>
              <a:t> than YOLO during training.</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solidFill>
                  <a:srgbClr val="000000"/>
                </a:solidFill>
                <a:latin typeface="Times New Roman"/>
                <a:ea typeface="Times New Roman"/>
                <a:cs typeface="Times New Roman"/>
                <a:sym typeface="Times New Roman"/>
              </a:rPr>
              <a:t>FCOS mainly has these characteristics-</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Anchor free</a:t>
            </a:r>
            <a:r>
              <a:rPr lang="en-US" sz="2100">
                <a:solidFill>
                  <a:srgbClr val="000000"/>
                </a:solidFill>
                <a:latin typeface="Times New Roman"/>
                <a:ea typeface="Times New Roman"/>
                <a:cs typeface="Times New Roman"/>
                <a:sym typeface="Times New Roman"/>
              </a:rPr>
              <a:t>- no cumbersome IoU matching calculation and preset anchors.</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Proposal free</a:t>
            </a:r>
            <a:r>
              <a:rPr lang="en-US" sz="2100">
                <a:solidFill>
                  <a:srgbClr val="000000"/>
                </a:solidFill>
                <a:latin typeface="Times New Roman"/>
                <a:ea typeface="Times New Roman"/>
                <a:cs typeface="Times New Roman"/>
                <a:sym typeface="Times New Roman"/>
              </a:rPr>
              <a:t>- one stage detection.</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lang="en-US" sz="2100">
                <a:solidFill>
                  <a:srgbClr val="000000"/>
                </a:solidFill>
                <a:latin typeface="Times New Roman"/>
                <a:ea typeface="Times New Roman"/>
                <a:cs typeface="Times New Roman"/>
                <a:sym typeface="Times New Roman"/>
              </a:rPr>
              <a:t>Computes per-pixel prediction in a </a:t>
            </a:r>
            <a:r>
              <a:rPr b="1" lang="en-US" sz="2100">
                <a:solidFill>
                  <a:srgbClr val="000000"/>
                </a:solidFill>
                <a:latin typeface="Times New Roman"/>
                <a:ea typeface="Times New Roman"/>
                <a:cs typeface="Times New Roman"/>
                <a:sym typeface="Times New Roman"/>
              </a:rPr>
              <a:t>fully convolutional</a:t>
            </a:r>
            <a:r>
              <a:rPr lang="en-US" sz="2100">
                <a:solidFill>
                  <a:srgbClr val="000000"/>
                </a:solidFill>
                <a:latin typeface="Times New Roman"/>
                <a:ea typeface="Times New Roman"/>
                <a:cs typeface="Times New Roman"/>
                <a:sym typeface="Times New Roman"/>
              </a:rPr>
              <a:t> manner: the number of detection prediction equals the size of feature maps spatially.</a:t>
            </a:r>
            <a:endParaRPr sz="21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035ffc03ea_1_22"/>
          <p:cNvPicPr preferRelativeResize="0"/>
          <p:nvPr/>
        </p:nvPicPr>
        <p:blipFill>
          <a:blip r:embed="rId3">
            <a:alphaModFix/>
          </a:blip>
          <a:stretch>
            <a:fillRect/>
          </a:stretch>
        </p:blipFill>
        <p:spPr>
          <a:xfrm>
            <a:off x="4084400" y="1046250"/>
            <a:ext cx="8107601" cy="3609125"/>
          </a:xfrm>
          <a:prstGeom prst="rect">
            <a:avLst/>
          </a:prstGeom>
          <a:noFill/>
          <a:ln>
            <a:noFill/>
          </a:ln>
        </p:spPr>
      </p:pic>
      <p:sp>
        <p:nvSpPr>
          <p:cNvPr id="127" name="Google Shape;127;g1035ffc03ea_1_22"/>
          <p:cNvSpPr txBox="1"/>
          <p:nvPr/>
        </p:nvSpPr>
        <p:spPr>
          <a:xfrm>
            <a:off x="778875" y="322950"/>
            <a:ext cx="7788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Times New Roman"/>
                <a:ea typeface="Times New Roman"/>
                <a:cs typeface="Times New Roman"/>
                <a:sym typeface="Times New Roman"/>
              </a:rPr>
              <a:t>Architecture OF FCOS</a:t>
            </a:r>
            <a:endParaRPr b="1" sz="3500">
              <a:latin typeface="Times New Roman"/>
              <a:ea typeface="Times New Roman"/>
              <a:cs typeface="Times New Roman"/>
              <a:sym typeface="Times New Roman"/>
            </a:endParaRPr>
          </a:p>
        </p:txBody>
      </p:sp>
      <p:sp>
        <p:nvSpPr>
          <p:cNvPr id="128" name="Google Shape;128;g1035ffc03ea_1_22"/>
          <p:cNvSpPr txBox="1"/>
          <p:nvPr/>
        </p:nvSpPr>
        <p:spPr>
          <a:xfrm>
            <a:off x="189975" y="1215825"/>
            <a:ext cx="37995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Times New Roman"/>
                <a:ea typeface="Times New Roman"/>
                <a:cs typeface="Times New Roman"/>
                <a:sym typeface="Times New Roman"/>
              </a:rPr>
              <a:t>FCOS is based on the Feature Pyramid Model and thus, aggregates multi-level features from the backbone as a pyramid.</a:t>
            </a:r>
            <a:endParaRPr sz="2500">
              <a:latin typeface="Times New Roman"/>
              <a:ea typeface="Times New Roman"/>
              <a:cs typeface="Times New Roman"/>
              <a:sym typeface="Times New Roman"/>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a:p>
            <a:pPr indent="0" lvl="0" marL="0" rtl="0" algn="l">
              <a:spcBef>
                <a:spcPts val="0"/>
              </a:spcBef>
              <a:spcAft>
                <a:spcPts val="0"/>
              </a:spcAft>
              <a:buNone/>
            </a:pPr>
            <a:r>
              <a:rPr lang="en-US" sz="2500">
                <a:latin typeface="Times New Roman"/>
                <a:ea typeface="Times New Roman"/>
                <a:cs typeface="Times New Roman"/>
                <a:sym typeface="Times New Roman"/>
              </a:rPr>
              <a:t>The outputs are then fed through a subnetwork consisting of 3 branches: classification, center-ness and regression.</a:t>
            </a:r>
            <a:endParaRPr sz="2500">
              <a:latin typeface="Times New Roman"/>
              <a:ea typeface="Times New Roman"/>
              <a:cs typeface="Times New Roman"/>
              <a:sym typeface="Times New Roman"/>
            </a:endParaRPr>
          </a:p>
        </p:txBody>
      </p:sp>
      <p:sp>
        <p:nvSpPr>
          <p:cNvPr id="129" name="Google Shape;129;g1035ffc03ea_1_22"/>
          <p:cNvSpPr txBox="1"/>
          <p:nvPr/>
        </p:nvSpPr>
        <p:spPr>
          <a:xfrm>
            <a:off x="4426350" y="4742475"/>
            <a:ext cx="752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Takes an image of dimension [B, H, W, 3]. Multi-scale features are extracted from any exiting encoder,</a:t>
            </a:r>
            <a:r>
              <a:rPr lang="en-US" sz="2000">
                <a:latin typeface="Times New Roman"/>
                <a:ea typeface="Times New Roman"/>
                <a:cs typeface="Times New Roman"/>
                <a:sym typeface="Times New Roman"/>
              </a:rPr>
              <a:t> such as DenseNet or ResNet, as a feature extractor.</a:t>
            </a:r>
            <a:endParaRPr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35ffc03ea_1_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Times New Roman"/>
                <a:ea typeface="Times New Roman"/>
                <a:cs typeface="Times New Roman"/>
                <a:sym typeface="Times New Roman"/>
              </a:rPr>
              <a:t>Loss and Training in FCOS</a:t>
            </a:r>
            <a:endParaRPr b="1">
              <a:latin typeface="Times New Roman"/>
              <a:ea typeface="Times New Roman"/>
              <a:cs typeface="Times New Roman"/>
              <a:sym typeface="Times New Roman"/>
            </a:endParaRPr>
          </a:p>
        </p:txBody>
      </p:sp>
      <p:sp>
        <p:nvSpPr>
          <p:cNvPr id="135" name="Google Shape;135;g1035ffc03ea_1_48"/>
          <p:cNvSpPr txBox="1"/>
          <p:nvPr>
            <p:ph idx="1" type="body"/>
          </p:nvPr>
        </p:nvSpPr>
        <p:spPr>
          <a:xfrm>
            <a:off x="838200" y="1690825"/>
            <a:ext cx="10515600" cy="48060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FCOS </a:t>
            </a:r>
            <a:r>
              <a:rPr lang="en-US">
                <a:latin typeface="Times New Roman"/>
                <a:ea typeface="Times New Roman"/>
                <a:cs typeface="Times New Roman"/>
                <a:sym typeface="Times New Roman"/>
              </a:rPr>
              <a:t>has 3 measures of Loss-</a:t>
            </a:r>
            <a:endParaRPr>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Centeredness head- Measures the closeness of the object’s center to the detected bounding box.</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Class predictions head: Predicts the per-pixel class probability weighted by the centeredness score.</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AutoNum type="arabicPeriod"/>
            </a:pPr>
            <a:r>
              <a:rPr lang="en-US">
                <a:latin typeface="Times New Roman"/>
                <a:ea typeface="Times New Roman"/>
                <a:cs typeface="Times New Roman"/>
                <a:sym typeface="Times New Roman"/>
              </a:rPr>
              <a:t>Box regression head- This measures the error in all the 4 dimensions between the sample and predicted boxes.</a:t>
            </a:r>
            <a:endParaRPr>
              <a:latin typeface="Times New Roman"/>
              <a:ea typeface="Times New Roman"/>
              <a:cs typeface="Times New Roman"/>
              <a:sym typeface="Times New Roman"/>
            </a:endParaRPr>
          </a:p>
          <a:p>
            <a:pPr indent="0" lvl="0" marL="457200" rtl="0" algn="l">
              <a:spcBef>
                <a:spcPts val="10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457200" rtl="0" algn="l">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The Final Loss is given by the sum of the regression and classification losses. The Generalised IOU loss was opted over L2 and normal IOU loss to train more efficiently</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2021-11-21T18:32:14Z</dcterms:created>
  <dc:creator>Prathamesh Pilkhane</dc:creator>
</cp:coreProperties>
</file>